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84" r:id="rId2"/>
    <p:sldMasterId id="2147483696" r:id="rId3"/>
  </p:sldMasterIdLst>
  <p:notesMasterIdLst>
    <p:notesMasterId r:id="rId26"/>
  </p:notesMasterIdLst>
  <p:sldIdLst>
    <p:sldId id="271" r:id="rId4"/>
    <p:sldId id="273" r:id="rId5"/>
    <p:sldId id="290" r:id="rId6"/>
    <p:sldId id="286" r:id="rId7"/>
    <p:sldId id="257" r:id="rId8"/>
    <p:sldId id="274" r:id="rId9"/>
    <p:sldId id="258" r:id="rId10"/>
    <p:sldId id="260" r:id="rId11"/>
    <p:sldId id="275" r:id="rId12"/>
    <p:sldId id="276" r:id="rId13"/>
    <p:sldId id="277" r:id="rId14"/>
    <p:sldId id="270" r:id="rId15"/>
    <p:sldId id="280" r:id="rId16"/>
    <p:sldId id="265" r:id="rId17"/>
    <p:sldId id="268" r:id="rId18"/>
    <p:sldId id="281" r:id="rId19"/>
    <p:sldId id="266" r:id="rId20"/>
    <p:sldId id="282" r:id="rId21"/>
    <p:sldId id="289" r:id="rId22"/>
    <p:sldId id="284" r:id="rId23"/>
    <p:sldId id="285" r:id="rId24"/>
    <p:sldId id="283"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3016137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solidFill>
                  <a:srgbClr val="000000"/>
                </a:solidFill>
              </a:rPr>
              <a:t>Nucleotides.</a:t>
            </a:r>
            <a:r>
              <a:rPr lang="en-US">
                <a:solidFill>
                  <a:srgbClr val="000000"/>
                </a:solidFill>
              </a:rPr>
              <a:t>  Phosphoric acid esters of nucleosides.</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"Nucleotide phosphate" is redundant!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Most nucleotides are ribonucleotides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Nucleotides are polyprotic acids </a:t>
            </a:r>
            <a:endParaRPr>
              <a:solidFill>
                <a:srgbClr val="000000"/>
              </a:solidFill>
            </a:endParaRPr>
          </a:p>
        </p:txBody>
      </p:sp>
      <p:sp>
        <p:nvSpPr>
          <p:cNvPr id="198" name="Google Shape;19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7" name="Google Shape;3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00000"/>
                </a:solidFill>
              </a:rPr>
              <a:t>Two polynucleotide strands, running in opposite directions (</a:t>
            </a:r>
            <a:r>
              <a:rPr lang="en-US" i="1">
                <a:solidFill>
                  <a:srgbClr val="000000"/>
                </a:solidFill>
              </a:rPr>
              <a:t>anti-parallel</a:t>
            </a:r>
            <a:r>
              <a:rPr lang="en-US">
                <a:solidFill>
                  <a:srgbClr val="000000"/>
                </a:solidFill>
              </a:rPr>
              <a:t>) and coiled around each other in a </a:t>
            </a:r>
            <a:r>
              <a:rPr lang="en-US" i="1">
                <a:solidFill>
                  <a:srgbClr val="000000"/>
                </a:solidFill>
              </a:rPr>
              <a:t>double helix</a:t>
            </a:r>
            <a:r>
              <a:rPr lang="en-US">
                <a:solidFill>
                  <a:srgbClr val="000000"/>
                </a:solidFill>
              </a:rPr>
              <a:t>.</a:t>
            </a:r>
            <a:endParaRPr i="1">
              <a:solidFill>
                <a:srgbClr val="000000"/>
              </a:solidFill>
            </a:endParaRPr>
          </a:p>
          <a:p>
            <a:pPr marL="0" lvl="0" indent="0" algn="l" rtl="0">
              <a:lnSpc>
                <a:spcPct val="100000"/>
              </a:lnSpc>
              <a:spcBef>
                <a:spcPts val="0"/>
              </a:spcBef>
              <a:spcAft>
                <a:spcPts val="0"/>
              </a:spcAft>
              <a:buSzPts val="1400"/>
              <a:buNone/>
            </a:pPr>
            <a:endParaRPr sz="800">
              <a:solidFill>
                <a:srgbClr val="000000"/>
              </a:solidFill>
            </a:endParaRPr>
          </a:p>
          <a:p>
            <a:pPr marL="0" lvl="0" indent="0" algn="l" rtl="0">
              <a:lnSpc>
                <a:spcPct val="80000"/>
              </a:lnSpc>
              <a:spcBef>
                <a:spcPts val="240"/>
              </a:spcBef>
              <a:spcAft>
                <a:spcPts val="0"/>
              </a:spcAft>
              <a:buClr>
                <a:schemeClr val="folHlink"/>
              </a:buClr>
              <a:buSzPts val="1080"/>
              <a:buFont typeface="Noto Sans Symbols"/>
              <a:buNone/>
            </a:pPr>
            <a:r>
              <a:rPr lang="en-US">
                <a:solidFill>
                  <a:srgbClr val="000000"/>
                </a:solidFill>
              </a:rPr>
              <a:t>The strands are held together by complementary hydrogen- bonding  between specific pairs of bases.</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Each cell contains about two meters of DNA. DNA is “packaged” by coiling around a core of proteins known as histones.  The DNA-histone assembly is called a nucleosome.  Histones are rich is lysine and arginine residues.  </a:t>
            </a:r>
            <a:endParaRPr>
              <a:solidFill>
                <a:srgbClr val="000000"/>
              </a:solidFill>
            </a:endParaRPr>
          </a:p>
          <a:p>
            <a:pPr marL="0" lvl="0" indent="0" algn="ctr" rtl="0">
              <a:lnSpc>
                <a:spcPct val="100000"/>
              </a:lnSpc>
              <a:spcBef>
                <a:spcPts val="0"/>
              </a:spcBef>
              <a:spcAft>
                <a:spcPts val="0"/>
              </a:spcAft>
              <a:buClr>
                <a:srgbClr val="00CCFF"/>
              </a:buClr>
              <a:buSzPts val="1200"/>
              <a:buFont typeface="Calibri"/>
              <a:buNone/>
            </a:pPr>
            <a:r>
              <a:rPr lang="en-US" sz="1200" i="1">
                <a:solidFill>
                  <a:srgbClr val="000000"/>
                </a:solidFill>
              </a:rPr>
              <a:t>An antiparallel double helix</a:t>
            </a:r>
            <a:r>
              <a:rPr lang="en-US" sz="1200">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Diameter of 2 nm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Length of 1.6 million nm (</a:t>
            </a:r>
            <a:r>
              <a:rPr lang="en-US" sz="1200" i="1">
                <a:solidFill>
                  <a:srgbClr val="000000"/>
                </a:solidFill>
              </a:rPr>
              <a:t>E. coli</a:t>
            </a:r>
            <a:r>
              <a:rPr lang="en-US" sz="1200">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Compact and folded (</a:t>
            </a:r>
            <a:r>
              <a:rPr lang="en-US" sz="1200" i="1">
                <a:solidFill>
                  <a:srgbClr val="000000"/>
                </a:solidFill>
              </a:rPr>
              <a:t>E. coli</a:t>
            </a:r>
            <a:r>
              <a:rPr lang="en-US" sz="1200">
                <a:solidFill>
                  <a:srgbClr val="000000"/>
                </a:solidFill>
              </a:rPr>
              <a:t> cell is only 2000 nm long)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Eukaryotic DNA wrapped around histone proteins to form nucleosomes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Base pairs: A-T, G-C</a:t>
            </a:r>
            <a:r>
              <a:rPr lang="en-US">
                <a:solidFill>
                  <a:srgbClr val="000000"/>
                </a:solidFill>
              </a:rPr>
              <a:t>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30" name="Google Shape;23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2" name="Google Shape;3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03" name="Google Shape;30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1">
                <a:solidFill>
                  <a:srgbClr val="FF00FF"/>
                </a:solidFill>
              </a:rPr>
              <a:t>Replication</a:t>
            </a:r>
            <a:r>
              <a:rPr lang="en-US"/>
              <a:t>: process by which DNA is copied with very high </a:t>
            </a:r>
            <a:endParaRPr/>
          </a:p>
          <a:p>
            <a:pPr marL="0" lvl="0" indent="0" algn="l" rtl="0">
              <a:lnSpc>
                <a:spcPct val="80000"/>
              </a:lnSpc>
              <a:spcBef>
                <a:spcPts val="240"/>
              </a:spcBef>
              <a:spcAft>
                <a:spcPts val="0"/>
              </a:spcAft>
              <a:buSzPts val="1400"/>
              <a:buNone/>
            </a:pPr>
            <a:r>
              <a:rPr lang="en-US"/>
              <a:t>	fidelity. </a:t>
            </a:r>
            <a:endParaRPr/>
          </a:p>
          <a:p>
            <a:pPr marL="0" lvl="0" indent="0" algn="l" rtl="0">
              <a:lnSpc>
                <a:spcPct val="80000"/>
              </a:lnSpc>
              <a:spcBef>
                <a:spcPts val="240"/>
              </a:spcBef>
              <a:spcAft>
                <a:spcPts val="0"/>
              </a:spcAft>
              <a:buSzPts val="1400"/>
              <a:buNone/>
            </a:pPr>
            <a:r>
              <a:rPr lang="en-US" b="1">
                <a:solidFill>
                  <a:srgbClr val="0000FF"/>
                </a:solidFill>
              </a:rPr>
              <a:t>Transcription</a:t>
            </a:r>
            <a:r>
              <a:rPr lang="en-US"/>
              <a:t>: process by which the DNA genetic code is read </a:t>
            </a:r>
            <a:endParaRPr/>
          </a:p>
          <a:p>
            <a:pPr marL="0" lvl="0" indent="0" algn="l" rtl="0">
              <a:lnSpc>
                <a:spcPct val="80000"/>
              </a:lnSpc>
              <a:spcBef>
                <a:spcPts val="240"/>
              </a:spcBef>
              <a:spcAft>
                <a:spcPts val="0"/>
              </a:spcAft>
              <a:buSzPts val="1400"/>
              <a:buNone/>
            </a:pPr>
            <a:r>
              <a:rPr lang="en-US"/>
              <a:t>	and transferred to messenger RNA (mRNA). This is an </a:t>
            </a:r>
            <a:endParaRPr/>
          </a:p>
          <a:p>
            <a:pPr marL="0" lvl="0" indent="0" algn="l" rtl="0">
              <a:lnSpc>
                <a:spcPct val="80000"/>
              </a:lnSpc>
              <a:spcBef>
                <a:spcPts val="240"/>
              </a:spcBef>
              <a:spcAft>
                <a:spcPts val="0"/>
              </a:spcAft>
              <a:buSzPts val="1400"/>
              <a:buNone/>
            </a:pPr>
            <a:r>
              <a:rPr lang="en-US"/>
              <a:t>	intermediate step in protein expression </a:t>
            </a:r>
            <a:endParaRPr/>
          </a:p>
          <a:p>
            <a:pPr marL="0" lvl="0" indent="0" algn="l" rtl="0">
              <a:lnSpc>
                <a:spcPct val="80000"/>
              </a:lnSpc>
              <a:spcBef>
                <a:spcPts val="240"/>
              </a:spcBef>
              <a:spcAft>
                <a:spcPts val="0"/>
              </a:spcAft>
              <a:buSzPts val="1400"/>
              <a:buNone/>
            </a:pPr>
            <a:r>
              <a:rPr lang="en-US" b="1">
                <a:solidFill>
                  <a:srgbClr val="008000"/>
                </a:solidFill>
              </a:rPr>
              <a:t>Translation</a:t>
            </a:r>
            <a:r>
              <a:rPr lang="en-US"/>
              <a:t>: The process by which the genetic code is converted</a:t>
            </a:r>
            <a:endParaRPr/>
          </a:p>
          <a:p>
            <a:pPr marL="0" lvl="0" indent="0" algn="l" rtl="0">
              <a:lnSpc>
                <a:spcPct val="80000"/>
              </a:lnSpc>
              <a:spcBef>
                <a:spcPts val="240"/>
              </a:spcBef>
              <a:spcAft>
                <a:spcPts val="0"/>
              </a:spcAft>
              <a:buSzPts val="1400"/>
              <a:buNone/>
            </a:pPr>
            <a:r>
              <a:rPr lang="en-US"/>
              <a:t>	 to a protein, the end product of gene expression.</a:t>
            </a:r>
            <a:endParaRPr/>
          </a:p>
          <a:p>
            <a:pPr marL="0" lvl="0" indent="0" algn="l" rtl="0">
              <a:lnSpc>
                <a:spcPct val="100000"/>
              </a:lnSpc>
              <a:spcBef>
                <a:spcPts val="0"/>
              </a:spcBef>
              <a:spcAft>
                <a:spcPts val="0"/>
              </a:spcAft>
              <a:buSzPts val="1400"/>
              <a:buNone/>
            </a:pPr>
            <a:endParaRPr/>
          </a:p>
        </p:txBody>
      </p:sp>
      <p:sp>
        <p:nvSpPr>
          <p:cNvPr id="255" name="Google Shape;25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rgbClr val="000000"/>
                </a:solidFill>
              </a:rPr>
              <a:t>Eukaryotic mRNA</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DNA is transcribed to produce heterogeneous nuclear RNA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mixed introns and exons with poly A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intron - intervening sequence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exon - coding sequence </a:t>
            </a:r>
            <a:endParaRPr>
              <a:solidFill>
                <a:srgbClr val="000000"/>
              </a:solidFill>
            </a:endParaRPr>
          </a:p>
          <a:p>
            <a:pPr marL="0" lvl="0" indent="0" algn="l" rtl="0">
              <a:lnSpc>
                <a:spcPct val="100000"/>
              </a:lnSpc>
              <a:spcBef>
                <a:spcPts val="0"/>
              </a:spcBef>
              <a:spcAft>
                <a:spcPts val="0"/>
              </a:spcAft>
              <a:buSzPts val="1400"/>
              <a:buNone/>
            </a:pPr>
            <a:endParaRPr sz="100">
              <a:solidFill>
                <a:srgbClr val="000000"/>
              </a:solidFill>
            </a:endParaRPr>
          </a:p>
          <a:p>
            <a:pPr marL="457200" lvl="1" indent="0" algn="l" rtl="0">
              <a:lnSpc>
                <a:spcPct val="100000"/>
              </a:lnSpc>
              <a:spcBef>
                <a:spcPts val="0"/>
              </a:spcBef>
              <a:spcAft>
                <a:spcPts val="0"/>
              </a:spcAft>
              <a:buSzPts val="1400"/>
              <a:buNone/>
            </a:pPr>
            <a:r>
              <a:rPr lang="en-US">
                <a:solidFill>
                  <a:srgbClr val="000000"/>
                </a:solidFill>
              </a:rPr>
              <a:t>poly A tail - stability?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Splicing produces final mRNA without introns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Ribosomal RNA</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Ribosomes are about 2/3 RNA, 1/3 protein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rRNA serves as a scaffold for ribosomal proteins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23S rRNA in </a:t>
            </a:r>
            <a:r>
              <a:rPr lang="en-US" i="1">
                <a:solidFill>
                  <a:srgbClr val="000000"/>
                </a:solidFill>
              </a:rPr>
              <a:t>E. coli</a:t>
            </a:r>
            <a:r>
              <a:rPr lang="en-US">
                <a:solidFill>
                  <a:srgbClr val="000000"/>
                </a:solidFill>
              </a:rPr>
              <a:t> is the peptidyl transferase! </a:t>
            </a:r>
            <a:endParaRPr>
              <a:solidFill>
                <a:srgbClr val="000000"/>
              </a:solidFill>
            </a:endParaRPr>
          </a:p>
          <a:p>
            <a:pPr marL="0" lvl="0" indent="0" algn="l" rtl="0">
              <a:lnSpc>
                <a:spcPct val="100000"/>
              </a:lnSpc>
              <a:spcBef>
                <a:spcPts val="0"/>
              </a:spcBef>
              <a:spcAft>
                <a:spcPts val="0"/>
              </a:spcAft>
              <a:buSzPts val="1400"/>
              <a:buNone/>
            </a:pPr>
            <a:endParaRPr>
              <a:solidFill>
                <a:srgbClr val="000000"/>
              </a:solidFill>
            </a:endParaRPr>
          </a:p>
        </p:txBody>
      </p:sp>
      <p:sp>
        <p:nvSpPr>
          <p:cNvPr id="268" name="Google Shape;26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err="1" smtClean="0"/>
              <a:t>Soderberg</a:t>
            </a:r>
            <a:r>
              <a:rPr lang="en-US" sz="1100" dirty="0" smtClean="0"/>
              <a:t>, Timothy, "Organic Chemistry with a Biological Emphasis Volume II" (2016).Chemistry Publications. 2. - Chapter 9, pp. </a:t>
            </a:r>
            <a:r>
              <a:rPr lang="en-US" sz="1100" smtClean="0"/>
              <a:t>1-4. </a:t>
            </a:r>
            <a:endParaRPr lang="ru-RU" sz="1100" dirty="0" smtClean="0"/>
          </a:p>
          <a:p>
            <a:endParaRPr lang="ru-RU" dirty="0"/>
          </a:p>
        </p:txBody>
      </p:sp>
    </p:spTree>
    <p:extLst>
      <p:ext uri="{BB962C8B-B14F-4D97-AF65-F5344CB8AC3E}">
        <p14:creationId xmlns:p14="http://schemas.microsoft.com/office/powerpoint/2010/main" xmlns="" val="83521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5" name="Google Shape;135;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rPr>
              <a:t>Two major classes of nucleic acids</a:t>
            </a:r>
            <a:endParaRPr dirty="0">
              <a:solidFill>
                <a:srgbClr val="000000"/>
              </a:solidFill>
            </a:endParaRPr>
          </a:p>
          <a:p>
            <a:pPr marL="171450" lvl="0" indent="-171450" algn="l" rtl="0">
              <a:lnSpc>
                <a:spcPct val="100000"/>
              </a:lnSpc>
              <a:spcBef>
                <a:spcPts val="0"/>
              </a:spcBef>
              <a:spcAft>
                <a:spcPts val="0"/>
              </a:spcAft>
              <a:buSzPts val="1200"/>
              <a:buFont typeface="Arial"/>
              <a:buChar char="•"/>
            </a:pPr>
            <a:r>
              <a:rPr lang="en-US" dirty="0">
                <a:solidFill>
                  <a:srgbClr val="000000"/>
                </a:solidFill>
              </a:rPr>
              <a:t>deoxyribonucleic acid (DNA):  carrier of genetic information</a:t>
            </a:r>
            <a:endParaRPr dirty="0">
              <a:solidFill>
                <a:srgbClr val="000000"/>
              </a:solidFill>
            </a:endParaRPr>
          </a:p>
          <a:p>
            <a:pPr marL="171450" lvl="0" indent="-171450" algn="l" rtl="0">
              <a:lnSpc>
                <a:spcPct val="100000"/>
              </a:lnSpc>
              <a:spcBef>
                <a:spcPts val="0"/>
              </a:spcBef>
              <a:spcAft>
                <a:spcPts val="0"/>
              </a:spcAft>
              <a:buSzPts val="1200"/>
              <a:buFont typeface="Arial"/>
              <a:buChar char="•"/>
            </a:pPr>
            <a:r>
              <a:rPr lang="en-US" dirty="0">
                <a:solidFill>
                  <a:srgbClr val="000000"/>
                </a:solidFill>
              </a:rPr>
              <a:t>ribonucleic acid (RNA): an intermediate in the expression of genetic information and other diverse roles</a:t>
            </a:r>
            <a:endParaRPr dirty="0">
              <a:solidFill>
                <a:srgbClr val="000000"/>
              </a:solidFill>
            </a:endParaRPr>
          </a:p>
          <a:p>
            <a:pPr marL="0" lvl="0" indent="0" algn="l" rtl="0">
              <a:lnSpc>
                <a:spcPct val="100000"/>
              </a:lnSpc>
              <a:spcBef>
                <a:spcPts val="0"/>
              </a:spcBef>
              <a:spcAft>
                <a:spcPts val="0"/>
              </a:spcAft>
              <a:buClr>
                <a:schemeClr val="dk1"/>
              </a:buClr>
              <a:buSzPts val="1200"/>
              <a:buFont typeface="Arial"/>
              <a:buNone/>
            </a:pP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The monomeric units for nucleic acids are nucleotides</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Nucleotides are made up of three structural subunits</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1.  Sugar:  ribose in RNA, 2-deoxyribose in DNA</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2.  Heterocyclic base</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	3.  Phosphate</a:t>
            </a:r>
            <a:endParaRPr dirty="0">
              <a:solidFill>
                <a:srgbClr val="000000"/>
              </a:solidFill>
            </a:endParaRPr>
          </a:p>
        </p:txBody>
      </p:sp>
      <p:sp>
        <p:nvSpPr>
          <p:cNvPr id="149" name="Google Shape;14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54" name="Google Shape;154;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rPr>
              <a:t>The heterocyclic base; there are five common bases for nucleic acids </a:t>
            </a:r>
            <a:endParaRPr dirty="0">
              <a:solidFill>
                <a:srgbClr val="000000"/>
              </a:solidFill>
            </a:endParaRPr>
          </a:p>
          <a:p>
            <a:pPr marL="0" lvl="0" indent="0" algn="l" rtl="0">
              <a:lnSpc>
                <a:spcPct val="100000"/>
              </a:lnSpc>
              <a:spcBef>
                <a:spcPts val="0"/>
              </a:spcBef>
              <a:spcAft>
                <a:spcPts val="0"/>
              </a:spcAft>
              <a:buSzPts val="1400"/>
              <a:buNone/>
            </a:pPr>
            <a:r>
              <a:rPr lang="en-US" dirty="0" err="1">
                <a:solidFill>
                  <a:srgbClr val="000000"/>
                </a:solidFill>
              </a:rPr>
              <a:t>Keto-enol</a:t>
            </a:r>
            <a:r>
              <a:rPr lang="en-US" dirty="0">
                <a:solidFill>
                  <a:srgbClr val="000000"/>
                </a:solidFill>
              </a:rPr>
              <a:t> </a:t>
            </a:r>
            <a:r>
              <a:rPr lang="en-US" dirty="0" err="1">
                <a:solidFill>
                  <a:srgbClr val="000000"/>
                </a:solidFill>
              </a:rPr>
              <a:t>tautomerism</a:t>
            </a:r>
            <a:r>
              <a:rPr lang="en-US" dirty="0">
                <a:solidFill>
                  <a:srgbClr val="000000"/>
                </a:solidFill>
              </a:rPr>
              <a:t> </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Acid/base dissociations </a:t>
            </a: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Strong absorbance of UV light</a:t>
            </a:r>
            <a:endParaRPr dirty="0">
              <a:solidFill>
                <a:srgbClr val="000000"/>
              </a:solidFill>
            </a:endParaRPr>
          </a:p>
        </p:txBody>
      </p:sp>
      <p:sp>
        <p:nvSpPr>
          <p:cNvPr id="174" name="Google Shape;17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rgbClr val="000000"/>
                </a:solidFill>
              </a:rPr>
              <a:t>Nucleosides = carbohydrate + base ribonucleosides or 2’-deoxyribonucleosides </a:t>
            </a:r>
            <a:r>
              <a:rPr lang="en-US" sz="1200">
                <a:solidFill>
                  <a:srgbClr val="000000"/>
                </a:solidFill>
              </a:rPr>
              <a:t>via a glycosidic bond </a:t>
            </a:r>
            <a:endParaRPr>
              <a:solidFill>
                <a:srgbClr val="000000"/>
              </a:solidFill>
            </a:endParaRPr>
          </a:p>
          <a:p>
            <a:pPr marL="0" marR="0" lvl="0" indent="0" algn="l" rtl="0">
              <a:lnSpc>
                <a:spcPct val="100000"/>
              </a:lnSpc>
              <a:spcBef>
                <a:spcPts val="0"/>
              </a:spcBef>
              <a:spcAft>
                <a:spcPts val="0"/>
              </a:spcAft>
              <a:buClr>
                <a:srgbClr val="FFFFFF"/>
              </a:buClr>
              <a:buSzPts val="1200"/>
              <a:buFont typeface="Calibri"/>
              <a:buNone/>
            </a:pPr>
            <a:r>
              <a:rPr lang="en-US" sz="1200">
                <a:solidFill>
                  <a:srgbClr val="000000"/>
                </a:solidFill>
              </a:rPr>
              <a:t>The carbon of the glycosidic bond is anomeric </a:t>
            </a:r>
            <a:endParaRPr>
              <a:solidFill>
                <a:srgbClr val="000000"/>
              </a:solidFill>
            </a:endParaRPr>
          </a:p>
          <a:p>
            <a:pPr marL="0" marR="0" lvl="0" indent="0" algn="l" rtl="0">
              <a:lnSpc>
                <a:spcPct val="100000"/>
              </a:lnSpc>
              <a:spcBef>
                <a:spcPts val="0"/>
              </a:spcBef>
              <a:spcAft>
                <a:spcPts val="0"/>
              </a:spcAft>
              <a:buClr>
                <a:srgbClr val="FFFFFF"/>
              </a:buClr>
              <a:buSzPts val="1200"/>
              <a:buFont typeface="Calibri"/>
              <a:buNone/>
            </a:pPr>
            <a:r>
              <a:rPr lang="en-US" sz="1200">
                <a:solidFill>
                  <a:srgbClr val="000000"/>
                </a:solidFill>
              </a:rPr>
              <a:t>Named by adding -idine to the root name of a pyrimidine or -osine to the root name of a purine </a:t>
            </a:r>
            <a:endParaRPr>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Conformation can be syn or anti </a:t>
            </a:r>
            <a:endParaRPr sz="1200">
              <a:solidFill>
                <a:srgbClr val="000000"/>
              </a:solidFill>
            </a:endParaRPr>
          </a:p>
          <a:p>
            <a:pPr marL="0" lvl="0" indent="0" algn="l" rtl="0">
              <a:lnSpc>
                <a:spcPct val="100000"/>
              </a:lnSpc>
              <a:spcBef>
                <a:spcPts val="0"/>
              </a:spcBef>
              <a:spcAft>
                <a:spcPts val="0"/>
              </a:spcAft>
              <a:buSzPts val="1400"/>
              <a:buNone/>
            </a:pPr>
            <a:r>
              <a:rPr lang="en-US" sz="1200">
                <a:solidFill>
                  <a:srgbClr val="000000"/>
                </a:solidFill>
              </a:rPr>
              <a:t>Sugars make nucleosides more water-soluble than free bases</a:t>
            </a:r>
            <a:endParaRPr>
              <a:solidFill>
                <a:srgbClr val="000000"/>
              </a:solidFill>
            </a:endParaRPr>
          </a:p>
          <a:p>
            <a:pPr marL="0" marR="0" lvl="0" indent="0" algn="l" rtl="0">
              <a:lnSpc>
                <a:spcPct val="100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To differentiate the atoms of the carbohydrate from the base, the position number of the carbohydrate is followed by a ´ (prime). </a:t>
            </a:r>
            <a:endParaRPr>
              <a:solidFill>
                <a:srgbClr val="000000"/>
              </a:solidFill>
            </a:endParaRPr>
          </a:p>
          <a:p>
            <a:pPr marL="0" lvl="0" indent="0" algn="l" rtl="0">
              <a:lnSpc>
                <a:spcPct val="100000"/>
              </a:lnSpc>
              <a:spcBef>
                <a:spcPts val="0"/>
              </a:spcBef>
              <a:spcAft>
                <a:spcPts val="0"/>
              </a:spcAft>
              <a:buSzPts val="1400"/>
              <a:buNone/>
            </a:pPr>
            <a:r>
              <a:rPr lang="en-US">
                <a:solidFill>
                  <a:srgbClr val="000000"/>
                </a:solidFill>
              </a:rPr>
              <a:t>The stereochemistry of the glycosidic bond found in nucleic acids is </a:t>
            </a:r>
            <a:r>
              <a:rPr lang="en-US">
                <a:solidFill>
                  <a:srgbClr val="000000"/>
                </a:solidFill>
                <a:latin typeface="Noto Sans Symbols"/>
                <a:ea typeface="Noto Sans Symbols"/>
                <a:cs typeface="Noto Sans Symbols"/>
                <a:sym typeface="Noto Sans Symbols"/>
              </a:rPr>
              <a:t>β</a:t>
            </a:r>
            <a:r>
              <a:rPr lang="en-US">
                <a:solidFill>
                  <a:srgbClr val="000000"/>
                </a:solidFill>
              </a:rPr>
              <a:t>.</a:t>
            </a:r>
            <a:endParaRPr>
              <a:solidFill>
                <a:srgbClr val="000000"/>
              </a:solidFill>
            </a:endParaRPr>
          </a:p>
        </p:txBody>
      </p:sp>
      <p:sp>
        <p:nvSpPr>
          <p:cNvPr id="185" name="Google Shape;1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1"/>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0" name="Google Shape;70;p1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77" name="Google Shape;77;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0" name="Google Shape;90;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1" name="Google Shape;9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214608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4" name="Google Shape;9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3012948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8" name="Google Shape;9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221118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2" name="Google Shape;102;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03" name="Google Shape;10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3647930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6" name="Google Shape;10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3802208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9" name="Google Shape;109;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10" name="Google Shape;11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430681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3" name="Google Shape;11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1381042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4"/>
        <p:cNvGrpSpPr/>
        <p:nvPr/>
      </p:nvGrpSpPr>
      <p:grpSpPr>
        <a:xfrm>
          <a:off x="0" y="0"/>
          <a:ext cx="0" cy="0"/>
          <a:chOff x="0" y="0"/>
          <a:chExt cx="0" cy="0"/>
        </a:xfrm>
      </p:grpSpPr>
      <p:sp>
        <p:nvSpPr>
          <p:cNvPr id="115" name="Google Shape;115;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16" name="Google Shape;116;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7" name="Google Shape;117;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8" name="Google Shape;118;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9" name="Google Shape;1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372633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369219"/>
            <a:ext cx="7886700" cy="326350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22" name="Google Shape;12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1909615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3"/>
        <p:cNvGrpSpPr/>
        <p:nvPr/>
      </p:nvGrpSpPr>
      <p:grpSpPr>
        <a:xfrm>
          <a:off x="0" y="0"/>
          <a:ext cx="0" cy="0"/>
          <a:chOff x="0" y="0"/>
          <a:chExt cx="0" cy="0"/>
        </a:xfrm>
      </p:grpSpPr>
      <p:sp>
        <p:nvSpPr>
          <p:cNvPr id="124" name="Google Shape;124;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5" name="Google Shape;125;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26" name="Google Shape;1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373102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1447146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2790131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1141670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1951201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62634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293512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4133386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88091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1256196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748964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2589459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236304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rot="5400000">
            <a:off x="5350073" y="1467445"/>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rot="5400000">
            <a:off x="2940249" y="-942380"/>
            <a:ext cx="3263503"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4" name="Google Shape;44;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0" name="Google Shape;50;p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1" name="Google Shape;51;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29841"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1" name="Google Shape;61;p10"/>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1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3" name="Google Shape;63;p10"/>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50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a:solidFill>
                  <a:srgbClr val="595959"/>
                </a:solidFill>
              </a:rPr>
              <a:pPr/>
              <a:t>‹#›</a:t>
            </a:fld>
            <a:endParaRPr>
              <a:solidFill>
                <a:srgbClr val="595959"/>
              </a:solidFill>
            </a:endParaRPr>
          </a:p>
        </p:txBody>
      </p:sp>
    </p:spTree>
    <p:extLst>
      <p:ext uri="{BB962C8B-B14F-4D97-AF65-F5344CB8AC3E}">
        <p14:creationId xmlns:p14="http://schemas.microsoft.com/office/powerpoint/2010/main" xmlns="" val="27821177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xmlns="" val="639318654"/>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dirty="0" smtClean="0"/>
              <a:t>Nucleotides and nucleic </a:t>
            </a:r>
            <a:r>
              <a:rPr lang="en-US" dirty="0"/>
              <a:t>a</a:t>
            </a:r>
            <a:r>
              <a:rPr lang="en-US" dirty="0" smtClean="0"/>
              <a:t>cids</a:t>
            </a:r>
            <a:endParaRPr dirty="0"/>
          </a:p>
        </p:txBody>
      </p:sp>
      <p:sp>
        <p:nvSpPr>
          <p:cNvPr id="2" name="Прямоугольник 1"/>
          <p:cNvSpPr/>
          <p:nvPr/>
        </p:nvSpPr>
        <p:spPr>
          <a:xfrm>
            <a:off x="2286000" y="660738"/>
            <a:ext cx="4572000" cy="769441"/>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Pts val="2800"/>
              <a:buFontTx/>
              <a:buNone/>
              <a:tabLst/>
              <a:defRPr/>
            </a:pPr>
            <a:r>
              <a:rPr kumimoji="0" lang="en-US" sz="2200" b="0" i="0" u="none" strike="noStrike" kern="0" cap="none" spc="0" normalizeH="0" baseline="0" noProof="0" dirty="0" smtClean="0">
                <a:ln>
                  <a:noFill/>
                </a:ln>
                <a:solidFill>
                  <a:sysClr val="windowText" lastClr="000000"/>
                </a:solidFill>
                <a:effectLst/>
                <a:uLnTx/>
                <a:uFillTx/>
                <a:latin typeface="Calibri"/>
                <a:ea typeface="Calibri"/>
                <a:cs typeface="Calibri"/>
                <a:sym typeface="Calibri"/>
              </a:rPr>
              <a:t>Al-</a:t>
            </a:r>
            <a:r>
              <a:rPr kumimoji="0" lang="en-US" sz="2200" b="0" i="0" u="none" strike="noStrike" kern="0" cap="none" spc="0" normalizeH="0" baseline="0" noProof="0" dirty="0" err="1" smtClean="0">
                <a:ln>
                  <a:noFill/>
                </a:ln>
                <a:solidFill>
                  <a:sysClr val="windowText" lastClr="000000"/>
                </a:solidFill>
                <a:effectLst/>
                <a:uLnTx/>
                <a:uFillTx/>
                <a:latin typeface="Calibri"/>
                <a:ea typeface="Calibri"/>
                <a:cs typeface="Calibri"/>
                <a:sym typeface="Calibri"/>
              </a:rPr>
              <a:t>Farabi</a:t>
            </a:r>
            <a:r>
              <a:rPr kumimoji="0" lang="en-US" sz="2200" b="0" i="0" u="none" strike="noStrike" kern="0" cap="none" spc="0" normalizeH="0" baseline="0" noProof="0" dirty="0" smtClean="0">
                <a:ln>
                  <a:noFill/>
                </a:ln>
                <a:solidFill>
                  <a:sysClr val="windowText" lastClr="000000"/>
                </a:solidFill>
                <a:effectLst/>
                <a:uLnTx/>
                <a:uFillTx/>
                <a:latin typeface="Calibri"/>
                <a:ea typeface="Calibri"/>
                <a:cs typeface="Calibri"/>
                <a:sym typeface="Calibri"/>
              </a:rPr>
              <a:t> Kazakh National University</a:t>
            </a:r>
          </a:p>
          <a:p>
            <a:pPr marL="0" marR="0" lvl="0" indent="0" algn="ctr" defTabSz="914400" eaLnBrk="1" fontAlgn="auto" latinLnBrk="0" hangingPunct="1">
              <a:lnSpc>
                <a:spcPct val="100000"/>
              </a:lnSpc>
              <a:spcBef>
                <a:spcPts val="0"/>
              </a:spcBef>
              <a:spcAft>
                <a:spcPts val="0"/>
              </a:spcAft>
              <a:buClrTx/>
              <a:buSzPts val="2800"/>
              <a:buFontTx/>
              <a:buNone/>
              <a:tabLst/>
              <a:defRPr/>
            </a:pPr>
            <a:r>
              <a:rPr kumimoji="0" lang="en-US" sz="2200" b="0" i="0" u="none" strike="noStrike" kern="0" cap="none" spc="0" normalizeH="0" baseline="0" noProof="0" dirty="0" smtClean="0">
                <a:ln>
                  <a:noFill/>
                </a:ln>
                <a:solidFill>
                  <a:sysClr val="windowText" lastClr="000000"/>
                </a:solidFill>
                <a:effectLst/>
                <a:uLnTx/>
                <a:uFillTx/>
                <a:latin typeface="Calibri"/>
                <a:ea typeface="Calibri"/>
                <a:cs typeface="Calibri"/>
                <a:sym typeface="Calibri"/>
              </a:rPr>
              <a:t>Higher School of Medicine</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158546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6" y="29850"/>
            <a:ext cx="2796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600">
                <a:latin typeface="Arial"/>
                <a:ea typeface="Arial"/>
                <a:cs typeface="Arial"/>
                <a:sym typeface="Arial"/>
              </a:rPr>
              <a:t>Nucleosides</a:t>
            </a:r>
            <a:endParaRPr sz="3600">
              <a:latin typeface="Arial"/>
              <a:ea typeface="Arial"/>
              <a:cs typeface="Arial"/>
              <a:sym typeface="Arial"/>
            </a:endParaRPr>
          </a:p>
        </p:txBody>
      </p:sp>
      <p:sp>
        <p:nvSpPr>
          <p:cNvPr id="188" name="Google Shape;188;p30"/>
          <p:cNvSpPr/>
          <p:nvPr/>
        </p:nvSpPr>
        <p:spPr>
          <a:xfrm>
            <a:off x="3010199" y="227625"/>
            <a:ext cx="2484900" cy="461700"/>
          </a:xfrm>
          <a:prstGeom prst="rect">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heterocyclic base</a:t>
            </a:r>
            <a:endParaRPr sz="2200" b="0" i="0" u="none" strike="noStrike" cap="none">
              <a:solidFill>
                <a:schemeClr val="lt1"/>
              </a:solidFill>
              <a:latin typeface="Arial"/>
              <a:ea typeface="Arial"/>
              <a:cs typeface="Arial"/>
              <a:sym typeface="Arial"/>
            </a:endParaRPr>
          </a:p>
        </p:txBody>
      </p:sp>
      <p:sp>
        <p:nvSpPr>
          <p:cNvPr id="189" name="Google Shape;189;p30"/>
          <p:cNvSpPr/>
          <p:nvPr/>
        </p:nvSpPr>
        <p:spPr>
          <a:xfrm>
            <a:off x="6084168" y="227629"/>
            <a:ext cx="1843453" cy="461665"/>
          </a:xfrm>
          <a:prstGeom prst="rect">
            <a:avLst/>
          </a:prstGeom>
          <a:solidFill>
            <a:schemeClr val="accent3"/>
          </a:solidFill>
          <a:ln w="25400" cap="flat" cmpd="sng">
            <a:solidFill>
              <a:srgbClr val="71884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carbohydrate</a:t>
            </a:r>
            <a:endParaRPr sz="2200" b="0" i="0" u="none" strike="noStrike" cap="none">
              <a:solidFill>
                <a:schemeClr val="lt1"/>
              </a:solidFill>
              <a:latin typeface="Arial"/>
              <a:ea typeface="Arial"/>
              <a:cs typeface="Arial"/>
              <a:sym typeface="Arial"/>
            </a:endParaRPr>
          </a:p>
        </p:txBody>
      </p:sp>
      <p:cxnSp>
        <p:nvCxnSpPr>
          <p:cNvPr id="190" name="Google Shape;190;p30"/>
          <p:cNvCxnSpPr>
            <a:stCxn id="188" idx="3"/>
            <a:endCxn id="189" idx="1"/>
          </p:cNvCxnSpPr>
          <p:nvPr/>
        </p:nvCxnSpPr>
        <p:spPr>
          <a:xfrm>
            <a:off x="5495099" y="458475"/>
            <a:ext cx="5892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pic>
        <p:nvPicPr>
          <p:cNvPr id="191" name="Google Shape;191;p30"/>
          <p:cNvPicPr preferRelativeResize="0"/>
          <p:nvPr/>
        </p:nvPicPr>
        <p:blipFill rotWithShape="1">
          <a:blip r:embed="rId3">
            <a:alphaModFix/>
          </a:blip>
          <a:srcRect r="58419"/>
          <a:stretch/>
        </p:blipFill>
        <p:spPr>
          <a:xfrm>
            <a:off x="484532" y="944339"/>
            <a:ext cx="2887067" cy="4005181"/>
          </a:xfrm>
          <a:prstGeom prst="rect">
            <a:avLst/>
          </a:prstGeom>
          <a:noFill/>
          <a:ln>
            <a:noFill/>
          </a:ln>
        </p:spPr>
      </p:pic>
      <p:pic>
        <p:nvPicPr>
          <p:cNvPr id="192" name="Google Shape;192;p30" descr="D:\Garrett\ch11\GA11_12.GIF"/>
          <p:cNvPicPr preferRelativeResize="0"/>
          <p:nvPr/>
        </p:nvPicPr>
        <p:blipFill rotWithShape="1">
          <a:blip r:embed="rId4">
            <a:alphaModFix/>
          </a:blip>
          <a:srcRect t="26646" r="32816" b="20236"/>
          <a:stretch/>
        </p:blipFill>
        <p:spPr>
          <a:xfrm>
            <a:off x="3851920" y="1084880"/>
            <a:ext cx="5068044" cy="3096344"/>
          </a:xfrm>
          <a:prstGeom prst="rect">
            <a:avLst/>
          </a:prstGeom>
          <a:noFill/>
          <a:ln>
            <a:noFill/>
          </a:ln>
        </p:spPr>
      </p:pic>
      <p:cxnSp>
        <p:nvCxnSpPr>
          <p:cNvPr id="193" name="Google Shape;193;p30"/>
          <p:cNvCxnSpPr/>
          <p:nvPr/>
        </p:nvCxnSpPr>
        <p:spPr>
          <a:xfrm rot="10800000">
            <a:off x="2004361" y="1779694"/>
            <a:ext cx="407400" cy="288000"/>
          </a:xfrm>
          <a:prstGeom prst="curvedConnector3">
            <a:avLst>
              <a:gd name="adj1" fmla="val 50000"/>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sp>
        <p:nvSpPr>
          <p:cNvPr id="194" name="Google Shape;194;p30"/>
          <p:cNvSpPr/>
          <p:nvPr/>
        </p:nvSpPr>
        <p:spPr>
          <a:xfrm>
            <a:off x="2411761" y="1923678"/>
            <a:ext cx="167379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660000"/>
                </a:solidFill>
                <a:latin typeface="Calibri"/>
                <a:ea typeface="Calibri"/>
                <a:cs typeface="Calibri"/>
                <a:sym typeface="Calibri"/>
              </a:rPr>
              <a:t>glycosidic bond</a:t>
            </a:r>
            <a:r>
              <a:rPr lang="en-US" sz="1800" b="1" i="0" u="none" strike="noStrike" cap="none">
                <a:solidFill>
                  <a:srgbClr val="E36C09"/>
                </a:solidFill>
                <a:latin typeface="Calibri"/>
                <a:ea typeface="Calibri"/>
                <a:cs typeface="Calibri"/>
                <a:sym typeface="Calibri"/>
              </a:rPr>
              <a:t> </a:t>
            </a:r>
            <a:endParaRPr sz="1400" b="1"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3063198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0" y="0"/>
            <a:ext cx="2796629"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600">
                <a:latin typeface="Arial"/>
                <a:ea typeface="Arial"/>
                <a:cs typeface="Arial"/>
                <a:sym typeface="Arial"/>
              </a:rPr>
              <a:t>Nucleotides</a:t>
            </a:r>
            <a:endParaRPr sz="3600">
              <a:latin typeface="Arial"/>
              <a:ea typeface="Arial"/>
              <a:cs typeface="Arial"/>
              <a:sym typeface="Arial"/>
            </a:endParaRPr>
          </a:p>
        </p:txBody>
      </p:sp>
      <p:sp>
        <p:nvSpPr>
          <p:cNvPr id="201" name="Google Shape;201;p31"/>
          <p:cNvSpPr/>
          <p:nvPr/>
        </p:nvSpPr>
        <p:spPr>
          <a:xfrm>
            <a:off x="3908999" y="123994"/>
            <a:ext cx="1531188" cy="461665"/>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nucleoside</a:t>
            </a:r>
            <a:endParaRPr sz="2200" b="0" i="0" u="none" strike="noStrike" cap="none">
              <a:solidFill>
                <a:schemeClr val="lt1"/>
              </a:solidFill>
              <a:latin typeface="Arial"/>
              <a:ea typeface="Arial"/>
              <a:cs typeface="Arial"/>
              <a:sym typeface="Arial"/>
            </a:endParaRPr>
          </a:p>
        </p:txBody>
      </p:sp>
      <p:sp>
        <p:nvSpPr>
          <p:cNvPr id="202" name="Google Shape;202;p31"/>
          <p:cNvSpPr/>
          <p:nvPr/>
        </p:nvSpPr>
        <p:spPr>
          <a:xfrm>
            <a:off x="5868167" y="123478"/>
            <a:ext cx="1512145" cy="461665"/>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Arial"/>
                <a:ea typeface="Arial"/>
                <a:cs typeface="Arial"/>
                <a:sym typeface="Arial"/>
              </a:rPr>
              <a:t>phosphate</a:t>
            </a:r>
            <a:endParaRPr sz="2200" b="0" i="0" u="none" strike="noStrike" cap="none">
              <a:solidFill>
                <a:schemeClr val="lt1"/>
              </a:solidFill>
              <a:latin typeface="Arial"/>
              <a:ea typeface="Arial"/>
              <a:cs typeface="Arial"/>
              <a:sym typeface="Arial"/>
            </a:endParaRPr>
          </a:p>
        </p:txBody>
      </p:sp>
      <p:cxnSp>
        <p:nvCxnSpPr>
          <p:cNvPr id="203" name="Google Shape;203;p31"/>
          <p:cNvCxnSpPr>
            <a:stCxn id="201" idx="3"/>
            <a:endCxn id="202" idx="1"/>
          </p:cNvCxnSpPr>
          <p:nvPr/>
        </p:nvCxnSpPr>
        <p:spPr>
          <a:xfrm rot="10800000" flipH="1">
            <a:off x="5440187" y="354226"/>
            <a:ext cx="428100" cy="60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pic>
        <p:nvPicPr>
          <p:cNvPr id="204" name="Google Shape;204;p31"/>
          <p:cNvPicPr preferRelativeResize="0"/>
          <p:nvPr/>
        </p:nvPicPr>
        <p:blipFill rotWithShape="1">
          <a:blip r:embed="rId3">
            <a:alphaModFix/>
          </a:blip>
          <a:srcRect/>
          <a:stretch/>
        </p:blipFill>
        <p:spPr>
          <a:xfrm>
            <a:off x="14341" y="1491630"/>
            <a:ext cx="8820133" cy="2519597"/>
          </a:xfrm>
          <a:prstGeom prst="rect">
            <a:avLst/>
          </a:prstGeom>
          <a:noFill/>
          <a:ln>
            <a:noFill/>
          </a:ln>
        </p:spPr>
      </p:pic>
    </p:spTree>
    <p:extLst>
      <p:ext uri="{BB962C8B-B14F-4D97-AF65-F5344CB8AC3E}">
        <p14:creationId xmlns:p14="http://schemas.microsoft.com/office/powerpoint/2010/main" xmlns="" val="3489288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txBox="1"/>
          <p:nvPr/>
        </p:nvSpPr>
        <p:spPr>
          <a:xfrm>
            <a:off x="4800600" y="228600"/>
            <a:ext cx="4191000" cy="4572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39"/>
          <p:cNvSpPr txBox="1"/>
          <p:nvPr/>
        </p:nvSpPr>
        <p:spPr>
          <a:xfrm>
            <a:off x="127000" y="228600"/>
            <a:ext cx="4191000" cy="4572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39"/>
          <p:cNvSpPr txBox="1">
            <a:spLocks noGrp="1"/>
          </p:cNvSpPr>
          <p:nvPr>
            <p:ph type="title"/>
          </p:nvPr>
        </p:nvSpPr>
        <p:spPr>
          <a:xfrm>
            <a:off x="1544637" y="400050"/>
            <a:ext cx="6237287" cy="5369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FF"/>
              </a:buClr>
              <a:buSzPts val="3200"/>
              <a:buFont typeface="Calibri"/>
              <a:buNone/>
            </a:pPr>
            <a:r>
              <a:rPr lang="ru" sz="3200" b="0" i="0" u="none">
                <a:solidFill>
                  <a:srgbClr val="0000FF"/>
                </a:solidFill>
                <a:latin typeface="Calibri"/>
                <a:ea typeface="Calibri"/>
                <a:cs typeface="Calibri"/>
                <a:sym typeface="Calibri"/>
              </a:rPr>
              <a:t>DNA                                     RNA</a:t>
            </a:r>
            <a:endParaRPr/>
          </a:p>
        </p:txBody>
      </p:sp>
      <p:grpSp>
        <p:nvGrpSpPr>
          <p:cNvPr id="372" name="Google Shape;372;p39"/>
          <p:cNvGrpSpPr/>
          <p:nvPr/>
        </p:nvGrpSpPr>
        <p:grpSpPr>
          <a:xfrm>
            <a:off x="660400" y="959644"/>
            <a:ext cx="7645400" cy="1601390"/>
            <a:chOff x="384" y="662"/>
            <a:chExt cx="4656" cy="1345"/>
          </a:xfrm>
        </p:grpSpPr>
        <p:grpSp>
          <p:nvGrpSpPr>
            <p:cNvPr id="373" name="Google Shape;373;p39"/>
            <p:cNvGrpSpPr/>
            <p:nvPr/>
          </p:nvGrpSpPr>
          <p:grpSpPr>
            <a:xfrm>
              <a:off x="864" y="662"/>
              <a:ext cx="976" cy="816"/>
              <a:chOff x="1088" y="1200"/>
              <a:chExt cx="976" cy="816"/>
            </a:xfrm>
          </p:grpSpPr>
          <p:sp>
            <p:nvSpPr>
              <p:cNvPr id="374" name="Google Shape;374;p39"/>
              <p:cNvSpPr/>
              <p:nvPr/>
            </p:nvSpPr>
            <p:spPr>
              <a:xfrm>
                <a:off x="1200" y="1404"/>
                <a:ext cx="672" cy="384"/>
              </a:xfrm>
              <a:prstGeom prst="pentagon">
                <a:avLst>
                  <a:gd name="hf" fmla="val 105146"/>
                  <a:gd name="vf" fmla="val 110557"/>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39"/>
              <p:cNvSpPr txBox="1"/>
              <p:nvPr/>
            </p:nvSpPr>
            <p:spPr>
              <a:xfrm>
                <a:off x="1416" y="1200"/>
                <a:ext cx="202" cy="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3200" b="1" i="0" u="none" strike="noStrike" cap="none">
                    <a:solidFill>
                      <a:schemeClr val="dk1"/>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grpSp>
            <p:nvGrpSpPr>
              <p:cNvPr id="376" name="Google Shape;376;p39"/>
              <p:cNvGrpSpPr/>
              <p:nvPr/>
            </p:nvGrpSpPr>
            <p:grpSpPr>
              <a:xfrm>
                <a:off x="1608" y="1500"/>
                <a:ext cx="304" cy="516"/>
                <a:chOff x="1536" y="1200"/>
                <a:chExt cx="304" cy="516"/>
              </a:xfrm>
            </p:grpSpPr>
            <p:cxnSp>
              <p:nvCxnSpPr>
                <p:cNvPr id="377" name="Google Shape;377;p39"/>
                <p:cNvCxnSpPr/>
                <p:nvPr/>
              </p:nvCxnSpPr>
              <p:spPr>
                <a:xfrm>
                  <a:off x="1664" y="1392"/>
                  <a:ext cx="8" cy="192"/>
                </a:xfrm>
                <a:prstGeom prst="straightConnector1">
                  <a:avLst/>
                </a:prstGeom>
                <a:noFill/>
                <a:ln w="12700" cap="flat" cmpd="sng">
                  <a:solidFill>
                    <a:schemeClr val="dk1"/>
                  </a:solidFill>
                  <a:prstDash val="solid"/>
                  <a:miter lim="800000"/>
                  <a:headEnd type="none" w="sm" len="sm"/>
                  <a:tailEnd type="none" w="sm" len="sm"/>
                </a:ln>
              </p:spPr>
            </p:cxnSp>
            <p:sp>
              <p:nvSpPr>
                <p:cNvPr id="378" name="Google Shape;378;p39"/>
                <p:cNvSpPr txBox="1"/>
                <p:nvPr/>
              </p:nvSpPr>
              <p:spPr>
                <a:xfrm>
                  <a:off x="1552" y="1504"/>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79" name="Google Shape;379;p39"/>
                <p:cNvSpPr txBox="1"/>
                <p:nvPr/>
              </p:nvSpPr>
              <p:spPr>
                <a:xfrm>
                  <a:off x="1536" y="1200"/>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grpSp>
          <p:sp>
            <p:nvSpPr>
              <p:cNvPr id="380" name="Google Shape;380;p39"/>
              <p:cNvSpPr txBox="1"/>
              <p:nvPr/>
            </p:nvSpPr>
            <p:spPr>
              <a:xfrm>
                <a:off x="1776" y="1676"/>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81" name="Google Shape;381;p39"/>
              <p:cNvCxnSpPr/>
              <p:nvPr/>
            </p:nvCxnSpPr>
            <p:spPr>
              <a:xfrm>
                <a:off x="1872" y="1596"/>
                <a:ext cx="0" cy="144"/>
              </a:xfrm>
              <a:prstGeom prst="straightConnector1">
                <a:avLst/>
              </a:prstGeom>
              <a:noFill/>
              <a:ln w="9525" cap="flat" cmpd="sng">
                <a:solidFill>
                  <a:schemeClr val="dk1"/>
                </a:solidFill>
                <a:prstDash val="solid"/>
                <a:miter lim="800000"/>
                <a:headEnd type="none" w="sm" len="sm"/>
                <a:tailEnd type="none" w="sm" len="sm"/>
              </a:ln>
            </p:spPr>
          </p:cxnSp>
          <p:cxnSp>
            <p:nvCxnSpPr>
              <p:cNvPr id="382" name="Google Shape;382;p39"/>
              <p:cNvCxnSpPr/>
              <p:nvPr/>
            </p:nvCxnSpPr>
            <p:spPr>
              <a:xfrm>
                <a:off x="1328" y="1692"/>
                <a:ext cx="16" cy="276"/>
              </a:xfrm>
              <a:prstGeom prst="straightConnector1">
                <a:avLst/>
              </a:prstGeom>
              <a:noFill/>
              <a:ln w="12700" cap="flat" cmpd="sng">
                <a:solidFill>
                  <a:schemeClr val="dk1"/>
                </a:solidFill>
                <a:prstDash val="solid"/>
                <a:miter lim="800000"/>
                <a:headEnd type="none" w="sm" len="sm"/>
                <a:tailEnd type="none" w="sm" len="sm"/>
              </a:ln>
            </p:spPr>
          </p:cxnSp>
          <p:sp>
            <p:nvSpPr>
              <p:cNvPr id="383" name="Google Shape;383;p39"/>
              <p:cNvSpPr txBox="1"/>
              <p:nvPr/>
            </p:nvSpPr>
            <p:spPr>
              <a:xfrm>
                <a:off x="1216" y="1528"/>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84" name="Google Shape;384;p39"/>
              <p:cNvCxnSpPr/>
              <p:nvPr/>
            </p:nvCxnSpPr>
            <p:spPr>
              <a:xfrm>
                <a:off x="1200" y="1452"/>
                <a:ext cx="8" cy="240"/>
              </a:xfrm>
              <a:prstGeom prst="straightConnector1">
                <a:avLst/>
              </a:prstGeom>
              <a:noFill/>
              <a:ln w="12700" cap="flat" cmpd="sng">
                <a:solidFill>
                  <a:schemeClr val="dk1"/>
                </a:solidFill>
                <a:prstDash val="solid"/>
                <a:miter lim="800000"/>
                <a:headEnd type="none" w="sm" len="sm"/>
                <a:tailEnd type="none" w="sm" len="sm"/>
              </a:ln>
            </p:spPr>
          </p:cxnSp>
          <p:sp>
            <p:nvSpPr>
              <p:cNvPr id="385" name="Google Shape;385;p39"/>
              <p:cNvSpPr txBox="1"/>
              <p:nvPr/>
            </p:nvSpPr>
            <p:spPr>
              <a:xfrm>
                <a:off x="1088" y="1612"/>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86" name="Google Shape;386;p39"/>
              <p:cNvSpPr txBox="1"/>
              <p:nvPr/>
            </p:nvSpPr>
            <p:spPr>
              <a:xfrm>
                <a:off x="1088" y="1268"/>
                <a:ext cx="432"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CH</a:t>
                </a:r>
                <a:r>
                  <a:rPr lang="ru" sz="1800" b="1" i="0" u="none" strike="noStrike" cap="none" baseline="-25000">
                    <a:solidFill>
                      <a:schemeClr val="dk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grpSp>
        <p:sp>
          <p:nvSpPr>
            <p:cNvPr id="387" name="Google Shape;387;p39"/>
            <p:cNvSpPr txBox="1"/>
            <p:nvPr/>
          </p:nvSpPr>
          <p:spPr>
            <a:xfrm>
              <a:off x="384" y="1526"/>
              <a:ext cx="1632" cy="4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ru" sz="1800" b="1" i="0" u="none" strike="noStrike" cap="none">
                  <a:solidFill>
                    <a:schemeClr val="dk1"/>
                  </a:solidFill>
                  <a:latin typeface="Arial"/>
                  <a:ea typeface="Arial"/>
                  <a:cs typeface="Arial"/>
                  <a:sym typeface="Arial"/>
                </a:rPr>
                <a:t>Deoxyribose sugar    </a:t>
              </a:r>
              <a:r>
                <a:rPr lang="ru" sz="2000" b="1" i="0" u="none" strike="noStrike" cap="none">
                  <a:solidFill>
                    <a:schemeClr val="dk1"/>
                  </a:solidFill>
                  <a:latin typeface="Times New Roman"/>
                  <a:ea typeface="Times New Roman"/>
                  <a:cs typeface="Times New Roman"/>
                  <a:sym typeface="Times New Roman"/>
                </a:rPr>
                <a:t>(</a:t>
              </a:r>
              <a:r>
                <a:rPr lang="ru" sz="1800" b="1" i="0" u="none" strike="noStrike" cap="none">
                  <a:solidFill>
                    <a:srgbClr val="FF0000"/>
                  </a:solidFill>
                  <a:latin typeface="Times New Roman"/>
                  <a:ea typeface="Times New Roman"/>
                  <a:cs typeface="Times New Roman"/>
                  <a:sym typeface="Times New Roman"/>
                </a:rPr>
                <a:t>O on C2 is missed</a:t>
              </a:r>
              <a:r>
                <a:rPr lang="ru" sz="2000" b="1" i="0" u="none" strike="noStrike" cap="none">
                  <a:solidFill>
                    <a:schemeClr val="dk1"/>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grpSp>
          <p:nvGrpSpPr>
            <p:cNvPr id="388" name="Google Shape;388;p39"/>
            <p:cNvGrpSpPr/>
            <p:nvPr/>
          </p:nvGrpSpPr>
          <p:grpSpPr>
            <a:xfrm>
              <a:off x="3968" y="758"/>
              <a:ext cx="976" cy="816"/>
              <a:chOff x="3872" y="1670"/>
              <a:chExt cx="976" cy="816"/>
            </a:xfrm>
          </p:grpSpPr>
          <p:sp>
            <p:nvSpPr>
              <p:cNvPr id="389" name="Google Shape;389;p39"/>
              <p:cNvSpPr/>
              <p:nvPr/>
            </p:nvSpPr>
            <p:spPr>
              <a:xfrm>
                <a:off x="3984" y="1874"/>
                <a:ext cx="672" cy="384"/>
              </a:xfrm>
              <a:prstGeom prst="pentagon">
                <a:avLst>
                  <a:gd name="hf" fmla="val 105146"/>
                  <a:gd name="vf" fmla="val 110557"/>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39"/>
              <p:cNvSpPr txBox="1"/>
              <p:nvPr/>
            </p:nvSpPr>
            <p:spPr>
              <a:xfrm>
                <a:off x="4200" y="1670"/>
                <a:ext cx="202" cy="3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ru" sz="3200" b="1" i="0" u="none" strike="noStrike" cap="none">
                    <a:solidFill>
                      <a:schemeClr val="dk1"/>
                    </a:solidFill>
                    <a:latin typeface="Times New Roman"/>
                    <a:ea typeface="Times New Roman"/>
                    <a:cs typeface="Times New Roman"/>
                    <a:sym typeface="Times New Roman"/>
                  </a:rPr>
                  <a:t>o</a:t>
                </a:r>
                <a:endParaRPr sz="1400" b="0" i="0" u="none" strike="noStrike" cap="none">
                  <a:solidFill>
                    <a:srgbClr val="000000"/>
                  </a:solidFill>
                  <a:latin typeface="Arial"/>
                  <a:ea typeface="Arial"/>
                  <a:cs typeface="Arial"/>
                  <a:sym typeface="Arial"/>
                </a:endParaRPr>
              </a:p>
            </p:txBody>
          </p:sp>
          <p:cxnSp>
            <p:nvCxnSpPr>
              <p:cNvPr id="391" name="Google Shape;391;p39"/>
              <p:cNvCxnSpPr/>
              <p:nvPr/>
            </p:nvCxnSpPr>
            <p:spPr>
              <a:xfrm>
                <a:off x="4520" y="2162"/>
                <a:ext cx="8" cy="192"/>
              </a:xfrm>
              <a:prstGeom prst="straightConnector1">
                <a:avLst/>
              </a:prstGeom>
              <a:noFill/>
              <a:ln w="12700" cap="flat" cmpd="sng">
                <a:solidFill>
                  <a:schemeClr val="dk1"/>
                </a:solidFill>
                <a:prstDash val="solid"/>
                <a:miter lim="800000"/>
                <a:headEnd type="none" w="sm" len="sm"/>
                <a:tailEnd type="none" w="sm" len="sm"/>
              </a:ln>
            </p:spPr>
          </p:cxnSp>
          <p:sp>
            <p:nvSpPr>
              <p:cNvPr id="392" name="Google Shape;392;p39"/>
              <p:cNvSpPr txBox="1"/>
              <p:nvPr/>
            </p:nvSpPr>
            <p:spPr>
              <a:xfrm>
                <a:off x="4408" y="2274"/>
                <a:ext cx="344"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OH</a:t>
                </a:r>
                <a:endParaRPr sz="1400" b="0" i="0" u="none" strike="noStrike" cap="none">
                  <a:solidFill>
                    <a:srgbClr val="000000"/>
                  </a:solidFill>
                  <a:latin typeface="Arial"/>
                  <a:ea typeface="Arial"/>
                  <a:cs typeface="Arial"/>
                  <a:sym typeface="Arial"/>
                </a:endParaRPr>
              </a:p>
            </p:txBody>
          </p:sp>
          <p:sp>
            <p:nvSpPr>
              <p:cNvPr id="393" name="Google Shape;393;p39"/>
              <p:cNvSpPr txBox="1"/>
              <p:nvPr/>
            </p:nvSpPr>
            <p:spPr>
              <a:xfrm>
                <a:off x="4392" y="1970"/>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394" name="Google Shape;394;p39"/>
              <p:cNvSpPr txBox="1"/>
              <p:nvPr/>
            </p:nvSpPr>
            <p:spPr>
              <a:xfrm>
                <a:off x="4560" y="2146"/>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95" name="Google Shape;395;p39"/>
              <p:cNvCxnSpPr/>
              <p:nvPr/>
            </p:nvCxnSpPr>
            <p:spPr>
              <a:xfrm>
                <a:off x="4656" y="2066"/>
                <a:ext cx="0" cy="144"/>
              </a:xfrm>
              <a:prstGeom prst="straightConnector1">
                <a:avLst/>
              </a:prstGeom>
              <a:noFill/>
              <a:ln w="9525" cap="flat" cmpd="sng">
                <a:solidFill>
                  <a:schemeClr val="dk1"/>
                </a:solidFill>
                <a:prstDash val="solid"/>
                <a:miter lim="800000"/>
                <a:headEnd type="none" w="sm" len="sm"/>
                <a:tailEnd type="none" w="sm" len="sm"/>
              </a:ln>
            </p:spPr>
          </p:cxnSp>
          <p:cxnSp>
            <p:nvCxnSpPr>
              <p:cNvPr id="396" name="Google Shape;396;p39"/>
              <p:cNvCxnSpPr/>
              <p:nvPr/>
            </p:nvCxnSpPr>
            <p:spPr>
              <a:xfrm>
                <a:off x="4112" y="2162"/>
                <a:ext cx="16" cy="276"/>
              </a:xfrm>
              <a:prstGeom prst="straightConnector1">
                <a:avLst/>
              </a:prstGeom>
              <a:noFill/>
              <a:ln w="12700" cap="flat" cmpd="sng">
                <a:solidFill>
                  <a:schemeClr val="dk1"/>
                </a:solidFill>
                <a:prstDash val="solid"/>
                <a:miter lim="800000"/>
                <a:headEnd type="none" w="sm" len="sm"/>
                <a:tailEnd type="none" w="sm" len="sm"/>
              </a:ln>
            </p:spPr>
          </p:cxnSp>
          <p:sp>
            <p:nvSpPr>
              <p:cNvPr id="397" name="Google Shape;397;p39"/>
              <p:cNvSpPr txBox="1"/>
              <p:nvPr/>
            </p:nvSpPr>
            <p:spPr>
              <a:xfrm>
                <a:off x="4000" y="1998"/>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cxnSp>
            <p:nvCxnSpPr>
              <p:cNvPr id="398" name="Google Shape;398;p39"/>
              <p:cNvCxnSpPr/>
              <p:nvPr/>
            </p:nvCxnSpPr>
            <p:spPr>
              <a:xfrm>
                <a:off x="3984" y="1922"/>
                <a:ext cx="8" cy="240"/>
              </a:xfrm>
              <a:prstGeom prst="straightConnector1">
                <a:avLst/>
              </a:prstGeom>
              <a:noFill/>
              <a:ln w="12700" cap="flat" cmpd="sng">
                <a:solidFill>
                  <a:schemeClr val="dk1"/>
                </a:solidFill>
                <a:prstDash val="solid"/>
                <a:miter lim="800000"/>
                <a:headEnd type="none" w="sm" len="sm"/>
                <a:tailEnd type="none" w="sm" len="sm"/>
              </a:ln>
            </p:spPr>
          </p:cxnSp>
          <p:sp>
            <p:nvSpPr>
              <p:cNvPr id="399" name="Google Shape;399;p39"/>
              <p:cNvSpPr txBox="1"/>
              <p:nvPr/>
            </p:nvSpPr>
            <p:spPr>
              <a:xfrm>
                <a:off x="3872" y="2082"/>
                <a:ext cx="288"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H</a:t>
                </a:r>
                <a:endParaRPr sz="1400" b="0" i="0" u="none" strike="noStrike" cap="none">
                  <a:solidFill>
                    <a:srgbClr val="000000"/>
                  </a:solidFill>
                  <a:latin typeface="Arial"/>
                  <a:ea typeface="Arial"/>
                  <a:cs typeface="Arial"/>
                  <a:sym typeface="Arial"/>
                </a:endParaRPr>
              </a:p>
            </p:txBody>
          </p:sp>
          <p:sp>
            <p:nvSpPr>
              <p:cNvPr id="400" name="Google Shape;400;p39"/>
              <p:cNvSpPr txBox="1"/>
              <p:nvPr/>
            </p:nvSpPr>
            <p:spPr>
              <a:xfrm>
                <a:off x="3872" y="1738"/>
                <a:ext cx="432" cy="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ru" sz="1600" b="1" i="0" u="none" strike="noStrike" cap="none">
                    <a:solidFill>
                      <a:schemeClr val="dk1"/>
                    </a:solidFill>
                    <a:latin typeface="Times New Roman"/>
                    <a:ea typeface="Times New Roman"/>
                    <a:cs typeface="Times New Roman"/>
                    <a:sym typeface="Times New Roman"/>
                  </a:rPr>
                  <a:t>CH</a:t>
                </a:r>
                <a:r>
                  <a:rPr lang="ru" sz="1800" b="1" i="0" u="none" strike="noStrike" cap="none" baseline="-25000">
                    <a:solidFill>
                      <a:schemeClr val="dk1"/>
                    </a:solidFill>
                    <a:latin typeface="Times New Roman"/>
                    <a:ea typeface="Times New Roman"/>
                    <a:cs typeface="Times New Roman"/>
                    <a:sym typeface="Times New Roman"/>
                  </a:rPr>
                  <a:t>2</a:t>
                </a:r>
                <a:endParaRPr sz="1400" b="0" i="0" u="none" strike="noStrike" cap="none">
                  <a:solidFill>
                    <a:srgbClr val="000000"/>
                  </a:solidFill>
                  <a:latin typeface="Arial"/>
                  <a:ea typeface="Arial"/>
                  <a:cs typeface="Arial"/>
                  <a:sym typeface="Arial"/>
                </a:endParaRPr>
              </a:p>
            </p:txBody>
          </p:sp>
        </p:grpSp>
        <p:sp>
          <p:nvSpPr>
            <p:cNvPr id="401" name="Google Shape;401;p39"/>
            <p:cNvSpPr txBox="1"/>
            <p:nvPr/>
          </p:nvSpPr>
          <p:spPr>
            <a:xfrm>
              <a:off x="3888" y="1584"/>
              <a:ext cx="1152" cy="42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ru" sz="1800" b="1" i="0" u="none" strike="noStrike" cap="none">
                  <a:solidFill>
                    <a:schemeClr val="dk1"/>
                  </a:solidFill>
                  <a:latin typeface="Arial"/>
                  <a:ea typeface="Arial"/>
                  <a:cs typeface="Arial"/>
                  <a:sym typeface="Arial"/>
                </a:rPr>
                <a:t>Ribose sugar </a:t>
              </a:r>
              <a:r>
                <a:rPr lang="ru" sz="2000" b="1" i="0" u="none" strike="noStrike" cap="none">
                  <a:solidFill>
                    <a:schemeClr val="dk1"/>
                  </a:solidFill>
                  <a:latin typeface="Arial"/>
                  <a:ea typeface="Arial"/>
                  <a:cs typeface="Arial"/>
                  <a:sym typeface="Arial"/>
                </a:rPr>
                <a:t>(</a:t>
              </a:r>
              <a:r>
                <a:rPr lang="ru" sz="2000" b="1" i="0" u="none" strike="noStrike" cap="none">
                  <a:solidFill>
                    <a:srgbClr val="FF0000"/>
                  </a:solidFill>
                  <a:latin typeface="Arial"/>
                  <a:ea typeface="Arial"/>
                  <a:cs typeface="Arial"/>
                  <a:sym typeface="Arial"/>
                </a:rPr>
                <a:t>no missed O</a:t>
              </a:r>
              <a:r>
                <a:rPr lang="ru" sz="20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402" name="Google Shape;402;p39"/>
          <p:cNvSpPr txBox="1"/>
          <p:nvPr/>
        </p:nvSpPr>
        <p:spPr>
          <a:xfrm>
            <a:off x="5842000" y="2743200"/>
            <a:ext cx="2743200" cy="3893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800"/>
              <a:buFont typeface="Arial"/>
              <a:buNone/>
            </a:pPr>
            <a:r>
              <a:rPr lang="ru" sz="2800" b="1" i="0" u="sng" strike="noStrike" cap="none">
                <a:solidFill>
                  <a:srgbClr val="FF0000"/>
                </a:solidFill>
                <a:latin typeface="Arial"/>
                <a:ea typeface="Arial"/>
                <a:cs typeface="Arial"/>
                <a:sym typeface="Arial"/>
              </a:rPr>
              <a:t>R</a:t>
            </a:r>
            <a:r>
              <a:rPr lang="ru" sz="2000" b="1" i="0" u="none" strike="noStrike" cap="none">
                <a:solidFill>
                  <a:schemeClr val="dk1"/>
                </a:solidFill>
                <a:latin typeface="Arial"/>
                <a:ea typeface="Arial"/>
                <a:cs typeface="Arial"/>
                <a:sym typeface="Arial"/>
              </a:rPr>
              <a:t>ibo-</a:t>
            </a:r>
            <a:r>
              <a:rPr lang="ru" sz="2800" b="1" i="0" u="sng" strike="noStrike" cap="none">
                <a:solidFill>
                  <a:srgbClr val="FF0000"/>
                </a:solidFill>
                <a:latin typeface="Arial"/>
                <a:ea typeface="Arial"/>
                <a:cs typeface="Arial"/>
                <a:sym typeface="Arial"/>
              </a:rPr>
              <a:t>N</a:t>
            </a:r>
            <a:r>
              <a:rPr lang="ru" sz="2000" b="1" i="0" u="none" strike="noStrike" cap="none">
                <a:solidFill>
                  <a:schemeClr val="dk1"/>
                </a:solidFill>
                <a:latin typeface="Arial"/>
                <a:ea typeface="Arial"/>
                <a:cs typeface="Arial"/>
                <a:sym typeface="Arial"/>
              </a:rPr>
              <a:t>ucleic-</a:t>
            </a:r>
            <a:r>
              <a:rPr lang="ru" sz="2800" b="1" i="0" u="sng" strike="noStrike" cap="none">
                <a:solidFill>
                  <a:srgbClr val="FF0000"/>
                </a:solidFill>
                <a:latin typeface="Arial"/>
                <a:ea typeface="Arial"/>
                <a:cs typeface="Arial"/>
                <a:sym typeface="Arial"/>
              </a:rPr>
              <a:t>A</a:t>
            </a:r>
            <a:r>
              <a:rPr lang="ru" sz="2000" b="1" i="0" u="none" strike="noStrike" cap="none">
                <a:solidFill>
                  <a:schemeClr val="dk1"/>
                </a:solidFill>
                <a:latin typeface="Arial"/>
                <a:ea typeface="Arial"/>
                <a:cs typeface="Arial"/>
                <a:sym typeface="Arial"/>
              </a:rPr>
              <a:t>cid</a:t>
            </a:r>
            <a:endParaRPr sz="1400" b="0" i="0" u="none" strike="noStrike" cap="none">
              <a:solidFill>
                <a:srgbClr val="000000"/>
              </a:solidFill>
              <a:latin typeface="Arial"/>
              <a:ea typeface="Arial"/>
              <a:cs typeface="Arial"/>
              <a:sym typeface="Arial"/>
            </a:endParaRPr>
          </a:p>
        </p:txBody>
      </p:sp>
      <p:sp>
        <p:nvSpPr>
          <p:cNvPr id="403" name="Google Shape;403;p39"/>
          <p:cNvSpPr txBox="1"/>
          <p:nvPr/>
        </p:nvSpPr>
        <p:spPr>
          <a:xfrm>
            <a:off x="279400" y="2743200"/>
            <a:ext cx="3505200" cy="3893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2800"/>
              <a:buFont typeface="Arial"/>
              <a:buNone/>
            </a:pPr>
            <a:r>
              <a:rPr lang="ru" sz="2800" b="1" i="0" u="sng" strike="noStrike" cap="none">
                <a:solidFill>
                  <a:srgbClr val="FF0000"/>
                </a:solidFill>
                <a:latin typeface="Arial"/>
                <a:ea typeface="Arial"/>
                <a:cs typeface="Arial"/>
                <a:sym typeface="Arial"/>
              </a:rPr>
              <a:t>D</a:t>
            </a:r>
            <a:r>
              <a:rPr lang="ru" sz="2000" b="1" i="0" u="none" strike="noStrike" cap="none">
                <a:solidFill>
                  <a:schemeClr val="dk1"/>
                </a:solidFill>
                <a:latin typeface="Arial"/>
                <a:ea typeface="Arial"/>
                <a:cs typeface="Arial"/>
                <a:sym typeface="Arial"/>
              </a:rPr>
              <a:t>eoxiribo-</a:t>
            </a:r>
            <a:r>
              <a:rPr lang="ru" sz="2800" b="1" i="0" u="sng" strike="noStrike" cap="none">
                <a:solidFill>
                  <a:srgbClr val="FF0000"/>
                </a:solidFill>
                <a:latin typeface="Arial"/>
                <a:ea typeface="Arial"/>
                <a:cs typeface="Arial"/>
                <a:sym typeface="Arial"/>
              </a:rPr>
              <a:t>N</a:t>
            </a:r>
            <a:r>
              <a:rPr lang="ru" sz="2000" b="1" i="0" u="none" strike="noStrike" cap="none">
                <a:solidFill>
                  <a:schemeClr val="dk1"/>
                </a:solidFill>
                <a:latin typeface="Arial"/>
                <a:ea typeface="Arial"/>
                <a:cs typeface="Arial"/>
                <a:sym typeface="Arial"/>
              </a:rPr>
              <a:t>ucleic-</a:t>
            </a:r>
            <a:r>
              <a:rPr lang="ru" sz="2800" b="1" i="0" u="sng" strike="noStrike" cap="none">
                <a:solidFill>
                  <a:srgbClr val="FF0000"/>
                </a:solidFill>
                <a:latin typeface="Arial"/>
                <a:ea typeface="Arial"/>
                <a:cs typeface="Arial"/>
                <a:sym typeface="Arial"/>
              </a:rPr>
              <a:t>A</a:t>
            </a:r>
            <a:r>
              <a:rPr lang="ru" sz="2000" b="1" i="0" u="none" strike="noStrike" cap="none">
                <a:solidFill>
                  <a:schemeClr val="dk1"/>
                </a:solidFill>
                <a:latin typeface="Arial"/>
                <a:ea typeface="Arial"/>
                <a:cs typeface="Arial"/>
                <a:sym typeface="Arial"/>
              </a:rPr>
              <a:t>cid</a:t>
            </a:r>
            <a:endParaRPr sz="1400" b="0" i="0" u="none" strike="noStrike" cap="none">
              <a:solidFill>
                <a:srgbClr val="000000"/>
              </a:solidFill>
              <a:latin typeface="Arial"/>
              <a:ea typeface="Arial"/>
              <a:cs typeface="Arial"/>
              <a:sym typeface="Arial"/>
            </a:endParaRPr>
          </a:p>
        </p:txBody>
      </p:sp>
      <p:grpSp>
        <p:nvGrpSpPr>
          <p:cNvPr id="404" name="Google Shape;404;p39"/>
          <p:cNvGrpSpPr/>
          <p:nvPr/>
        </p:nvGrpSpPr>
        <p:grpSpPr>
          <a:xfrm>
            <a:off x="279400" y="3359944"/>
            <a:ext cx="8686800" cy="354806"/>
            <a:chOff x="144" y="2678"/>
            <a:chExt cx="5472" cy="298"/>
          </a:xfrm>
        </p:grpSpPr>
        <p:sp>
          <p:nvSpPr>
            <p:cNvPr id="405" name="Google Shape;405;p39"/>
            <p:cNvSpPr txBox="1"/>
            <p:nvPr/>
          </p:nvSpPr>
          <p:spPr>
            <a:xfrm>
              <a:off x="3168" y="2678"/>
              <a:ext cx="2448"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Single stranded nucleic acid</a:t>
              </a:r>
              <a:endParaRPr sz="1400" b="0" i="0" u="none" strike="noStrike" cap="none">
                <a:solidFill>
                  <a:srgbClr val="000000"/>
                </a:solidFill>
                <a:latin typeface="Arial"/>
                <a:ea typeface="Arial"/>
                <a:cs typeface="Arial"/>
                <a:sym typeface="Arial"/>
              </a:endParaRPr>
            </a:p>
          </p:txBody>
        </p:sp>
        <p:sp>
          <p:nvSpPr>
            <p:cNvPr id="406" name="Google Shape;406;p39"/>
            <p:cNvSpPr txBox="1"/>
            <p:nvPr/>
          </p:nvSpPr>
          <p:spPr>
            <a:xfrm>
              <a:off x="144" y="2726"/>
              <a:ext cx="2400"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Double stranded nucleic acid</a:t>
              </a:r>
              <a:endParaRPr sz="1400" b="0" i="0" u="none" strike="noStrike" cap="none">
                <a:solidFill>
                  <a:srgbClr val="000000"/>
                </a:solidFill>
                <a:latin typeface="Arial"/>
                <a:ea typeface="Arial"/>
                <a:cs typeface="Arial"/>
                <a:sym typeface="Arial"/>
              </a:endParaRPr>
            </a:p>
          </p:txBody>
        </p:sp>
      </p:grpSp>
      <p:grpSp>
        <p:nvGrpSpPr>
          <p:cNvPr id="407" name="Google Shape;407;p39"/>
          <p:cNvGrpSpPr/>
          <p:nvPr/>
        </p:nvGrpSpPr>
        <p:grpSpPr>
          <a:xfrm>
            <a:off x="965200" y="3886200"/>
            <a:ext cx="7467600" cy="342900"/>
            <a:chOff x="576" y="3120"/>
            <a:chExt cx="4704" cy="288"/>
          </a:xfrm>
        </p:grpSpPr>
        <p:sp>
          <p:nvSpPr>
            <p:cNvPr id="408" name="Google Shape;408;p39"/>
            <p:cNvSpPr txBox="1"/>
            <p:nvPr/>
          </p:nvSpPr>
          <p:spPr>
            <a:xfrm>
              <a:off x="576" y="3158"/>
              <a:ext cx="1584"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Bases: A, G, C, </a:t>
              </a:r>
              <a:r>
                <a:rPr lang="ru" sz="2000" b="1" i="0" u="none" strike="noStrike" cap="none">
                  <a:solidFill>
                    <a:srgbClr val="FF0000"/>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409" name="Google Shape;409;p39"/>
            <p:cNvSpPr txBox="1"/>
            <p:nvPr/>
          </p:nvSpPr>
          <p:spPr>
            <a:xfrm>
              <a:off x="3648" y="3120"/>
              <a:ext cx="1632" cy="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 sz="2000" b="1" i="0" u="none" strike="noStrike" cap="none">
                  <a:solidFill>
                    <a:schemeClr val="dk1"/>
                  </a:solidFill>
                  <a:latin typeface="Arial"/>
                  <a:ea typeface="Arial"/>
                  <a:cs typeface="Arial"/>
                  <a:sym typeface="Arial"/>
                </a:rPr>
                <a:t>Bases: A, G, C, </a:t>
              </a:r>
              <a:r>
                <a:rPr lang="ru" sz="2000" b="1" i="0" u="none" strike="noStrike" cap="none">
                  <a:solidFill>
                    <a:srgbClr val="FF0000"/>
                  </a:solidFill>
                  <a:latin typeface="Arial"/>
                  <a:ea typeface="Arial"/>
                  <a:cs typeface="Arial"/>
                  <a:sym typeface="Arial"/>
                </a:rPr>
                <a:t>U</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 calcmode="lin" valueType="num">
                                      <p:cBhvr additive="base">
                                        <p:cTn id="7" dur="500"/>
                                        <p:tgtEl>
                                          <p:spTgt spid="40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2"/>
                                        </p:tgtEl>
                                        <p:attrNameLst>
                                          <p:attrName>style.visibility</p:attrName>
                                        </p:attrNameLst>
                                      </p:cBhvr>
                                      <p:to>
                                        <p:strVal val="visible"/>
                                      </p:to>
                                    </p:set>
                                    <p:anim calcmode="lin" valueType="num">
                                      <p:cBhvr additive="base">
                                        <p:cTn id="12" dur="500"/>
                                        <p:tgtEl>
                                          <p:spTgt spid="4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p:nvPr/>
        </p:nvSpPr>
        <p:spPr>
          <a:xfrm>
            <a:off x="0" y="0"/>
            <a:ext cx="2796629"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509"/>
              <a:buFont typeface="Calibri"/>
              <a:buNone/>
            </a:pPr>
            <a:r>
              <a:rPr lang="en-US" sz="3509" b="0" i="0" u="none" strike="noStrike" cap="none">
                <a:solidFill>
                  <a:schemeClr val="dk1"/>
                </a:solidFill>
                <a:latin typeface="Arial"/>
                <a:ea typeface="Arial"/>
                <a:cs typeface="Arial"/>
                <a:sym typeface="Arial"/>
              </a:rPr>
              <a:t>DNA</a:t>
            </a:r>
            <a:endParaRPr sz="3509" b="0" i="0" u="none" strike="noStrike" cap="none">
              <a:solidFill>
                <a:schemeClr val="dk1"/>
              </a:solidFill>
              <a:latin typeface="Arial"/>
              <a:ea typeface="Arial"/>
              <a:cs typeface="Arial"/>
              <a:sym typeface="Arial"/>
            </a:endParaRPr>
          </a:p>
        </p:txBody>
      </p:sp>
      <p:pic>
        <p:nvPicPr>
          <p:cNvPr id="234" name="Google Shape;234;p34"/>
          <p:cNvPicPr preferRelativeResize="0"/>
          <p:nvPr/>
        </p:nvPicPr>
        <p:blipFill rotWithShape="1">
          <a:blip r:embed="rId3">
            <a:alphaModFix/>
          </a:blip>
          <a:srcRect r="78760"/>
          <a:stretch/>
        </p:blipFill>
        <p:spPr>
          <a:xfrm>
            <a:off x="102862" y="2931789"/>
            <a:ext cx="1179838" cy="1765235"/>
          </a:xfrm>
          <a:prstGeom prst="rect">
            <a:avLst/>
          </a:prstGeom>
          <a:noFill/>
          <a:ln>
            <a:noFill/>
          </a:ln>
        </p:spPr>
      </p:pic>
      <p:pic>
        <p:nvPicPr>
          <p:cNvPr id="235" name="Google Shape;235;p34" descr="DNA2"/>
          <p:cNvPicPr preferRelativeResize="0"/>
          <p:nvPr/>
        </p:nvPicPr>
        <p:blipFill rotWithShape="1">
          <a:blip r:embed="rId4">
            <a:alphaModFix/>
          </a:blip>
          <a:srcRect l="7416" r="11122"/>
          <a:stretch/>
        </p:blipFill>
        <p:spPr>
          <a:xfrm>
            <a:off x="6588224" y="277913"/>
            <a:ext cx="1653227" cy="2520280"/>
          </a:xfrm>
          <a:prstGeom prst="rect">
            <a:avLst/>
          </a:prstGeom>
          <a:noFill/>
          <a:ln>
            <a:noFill/>
          </a:ln>
        </p:spPr>
      </p:pic>
      <p:sp>
        <p:nvSpPr>
          <p:cNvPr id="236" name="Google Shape;236;p34"/>
          <p:cNvSpPr/>
          <p:nvPr/>
        </p:nvSpPr>
        <p:spPr>
          <a:xfrm>
            <a:off x="5580983" y="1059582"/>
            <a:ext cx="895350"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one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helical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turn</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34 Å</a:t>
            </a:r>
            <a:endParaRPr sz="1800" b="0" i="0" u="none" strike="noStrike" cap="none">
              <a:solidFill>
                <a:srgbClr val="000000"/>
              </a:solidFill>
              <a:latin typeface="Arial"/>
              <a:ea typeface="Arial"/>
              <a:cs typeface="Arial"/>
              <a:sym typeface="Arial"/>
            </a:endParaRPr>
          </a:p>
        </p:txBody>
      </p:sp>
      <p:pic>
        <p:nvPicPr>
          <p:cNvPr id="237" name="Google Shape;237;p34"/>
          <p:cNvPicPr preferRelativeResize="0"/>
          <p:nvPr/>
        </p:nvPicPr>
        <p:blipFill rotWithShape="1">
          <a:blip r:embed="rId5">
            <a:alphaModFix/>
          </a:blip>
          <a:srcRect l="23634" r="22147"/>
          <a:stretch/>
        </p:blipFill>
        <p:spPr>
          <a:xfrm>
            <a:off x="776897" y="771551"/>
            <a:ext cx="3170226" cy="1872207"/>
          </a:xfrm>
          <a:prstGeom prst="rect">
            <a:avLst/>
          </a:prstGeom>
          <a:noFill/>
          <a:ln>
            <a:noFill/>
          </a:ln>
        </p:spPr>
      </p:pic>
      <p:pic>
        <p:nvPicPr>
          <p:cNvPr id="238" name="Google Shape;238;p34"/>
          <p:cNvPicPr preferRelativeResize="0"/>
          <p:nvPr/>
        </p:nvPicPr>
        <p:blipFill rotWithShape="1">
          <a:blip r:embed="rId6">
            <a:alphaModFix/>
          </a:blip>
          <a:srcRect l="80298"/>
          <a:stretch/>
        </p:blipFill>
        <p:spPr>
          <a:xfrm>
            <a:off x="4037296" y="843558"/>
            <a:ext cx="1064195" cy="1872207"/>
          </a:xfrm>
          <a:prstGeom prst="rect">
            <a:avLst/>
          </a:prstGeom>
          <a:noFill/>
          <a:ln>
            <a:noFill/>
          </a:ln>
        </p:spPr>
      </p:pic>
      <p:pic>
        <p:nvPicPr>
          <p:cNvPr id="239" name="Google Shape;239;p34"/>
          <p:cNvPicPr preferRelativeResize="0"/>
          <p:nvPr/>
        </p:nvPicPr>
        <p:blipFill rotWithShape="1">
          <a:blip r:embed="rId7">
            <a:alphaModFix/>
          </a:blip>
          <a:srcRect l="25380"/>
          <a:stretch/>
        </p:blipFill>
        <p:spPr>
          <a:xfrm>
            <a:off x="1213769" y="2923495"/>
            <a:ext cx="4144971" cy="1765235"/>
          </a:xfrm>
          <a:prstGeom prst="rect">
            <a:avLst/>
          </a:prstGeom>
          <a:noFill/>
          <a:ln>
            <a:noFill/>
          </a:ln>
        </p:spPr>
      </p:pic>
      <p:cxnSp>
        <p:nvCxnSpPr>
          <p:cNvPr id="240" name="Google Shape;240;p34"/>
          <p:cNvCxnSpPr/>
          <p:nvPr/>
        </p:nvCxnSpPr>
        <p:spPr>
          <a:xfrm>
            <a:off x="6317583" y="277913"/>
            <a:ext cx="381000" cy="0"/>
          </a:xfrm>
          <a:prstGeom prst="straightConnector1">
            <a:avLst/>
          </a:prstGeom>
          <a:noFill/>
          <a:ln w="9525" cap="flat" cmpd="sng">
            <a:solidFill>
              <a:schemeClr val="dk1"/>
            </a:solidFill>
            <a:prstDash val="solid"/>
            <a:round/>
            <a:headEnd type="none" w="sm" len="sm"/>
            <a:tailEnd type="none" w="sm" len="sm"/>
          </a:ln>
        </p:spPr>
      </p:cxnSp>
      <p:cxnSp>
        <p:nvCxnSpPr>
          <p:cNvPr id="241" name="Google Shape;241;p34"/>
          <p:cNvCxnSpPr/>
          <p:nvPr/>
        </p:nvCxnSpPr>
        <p:spPr>
          <a:xfrm>
            <a:off x="6300192" y="2715766"/>
            <a:ext cx="381000" cy="0"/>
          </a:xfrm>
          <a:prstGeom prst="straightConnector1">
            <a:avLst/>
          </a:prstGeom>
          <a:noFill/>
          <a:ln w="9525" cap="flat" cmpd="sng">
            <a:solidFill>
              <a:schemeClr val="dk1"/>
            </a:solidFill>
            <a:prstDash val="solid"/>
            <a:round/>
            <a:headEnd type="none" w="sm" len="sm"/>
            <a:tailEnd type="none" w="sm" len="sm"/>
          </a:ln>
        </p:spPr>
      </p:cxnSp>
      <p:cxnSp>
        <p:nvCxnSpPr>
          <p:cNvPr id="242" name="Google Shape;242;p34"/>
          <p:cNvCxnSpPr/>
          <p:nvPr/>
        </p:nvCxnSpPr>
        <p:spPr>
          <a:xfrm>
            <a:off x="6476333" y="277913"/>
            <a:ext cx="0" cy="2437853"/>
          </a:xfrm>
          <a:prstGeom prst="straightConnector1">
            <a:avLst/>
          </a:prstGeom>
          <a:noFill/>
          <a:ln w="9525" cap="flat" cmpd="sng">
            <a:solidFill>
              <a:schemeClr val="dk1"/>
            </a:solidFill>
            <a:prstDash val="solid"/>
            <a:round/>
            <a:headEnd type="triangle" w="med" len="med"/>
            <a:tailEnd type="triangle" w="med" len="med"/>
          </a:ln>
        </p:spPr>
      </p:cxnSp>
      <p:cxnSp>
        <p:nvCxnSpPr>
          <p:cNvPr id="243" name="Google Shape;243;p34"/>
          <p:cNvCxnSpPr/>
          <p:nvPr/>
        </p:nvCxnSpPr>
        <p:spPr>
          <a:xfrm>
            <a:off x="8241451" y="277913"/>
            <a:ext cx="381000" cy="0"/>
          </a:xfrm>
          <a:prstGeom prst="straightConnector1">
            <a:avLst/>
          </a:prstGeom>
          <a:noFill/>
          <a:ln w="9525" cap="flat" cmpd="sng">
            <a:solidFill>
              <a:schemeClr val="dk1"/>
            </a:solidFill>
            <a:prstDash val="solid"/>
            <a:round/>
            <a:headEnd type="none" w="sm" len="sm"/>
            <a:tailEnd type="none" w="sm" len="sm"/>
          </a:ln>
        </p:spPr>
      </p:cxnSp>
      <p:cxnSp>
        <p:nvCxnSpPr>
          <p:cNvPr id="244" name="Google Shape;244;p34"/>
          <p:cNvCxnSpPr/>
          <p:nvPr/>
        </p:nvCxnSpPr>
        <p:spPr>
          <a:xfrm>
            <a:off x="8223448" y="1347614"/>
            <a:ext cx="381000" cy="0"/>
          </a:xfrm>
          <a:prstGeom prst="straightConnector1">
            <a:avLst/>
          </a:prstGeom>
          <a:noFill/>
          <a:ln w="9525" cap="flat" cmpd="sng">
            <a:solidFill>
              <a:schemeClr val="dk1"/>
            </a:solidFill>
            <a:prstDash val="solid"/>
            <a:round/>
            <a:headEnd type="none" w="sm" len="sm"/>
            <a:tailEnd type="none" w="sm" len="sm"/>
          </a:ln>
        </p:spPr>
      </p:cxnSp>
      <p:cxnSp>
        <p:nvCxnSpPr>
          <p:cNvPr id="245" name="Google Shape;245;p34"/>
          <p:cNvCxnSpPr/>
          <p:nvPr/>
        </p:nvCxnSpPr>
        <p:spPr>
          <a:xfrm>
            <a:off x="8244408" y="1500014"/>
            <a:ext cx="381000" cy="0"/>
          </a:xfrm>
          <a:prstGeom prst="straightConnector1">
            <a:avLst/>
          </a:prstGeom>
          <a:noFill/>
          <a:ln w="9525" cap="flat" cmpd="sng">
            <a:solidFill>
              <a:schemeClr val="dk1"/>
            </a:solidFill>
            <a:prstDash val="solid"/>
            <a:round/>
            <a:headEnd type="none" w="sm" len="sm"/>
            <a:tailEnd type="none" w="sm" len="sm"/>
          </a:ln>
        </p:spPr>
      </p:cxnSp>
      <p:cxnSp>
        <p:nvCxnSpPr>
          <p:cNvPr id="246" name="Google Shape;246;p34"/>
          <p:cNvCxnSpPr/>
          <p:nvPr/>
        </p:nvCxnSpPr>
        <p:spPr>
          <a:xfrm>
            <a:off x="8223448" y="2250207"/>
            <a:ext cx="381000" cy="0"/>
          </a:xfrm>
          <a:prstGeom prst="straightConnector1">
            <a:avLst/>
          </a:prstGeom>
          <a:noFill/>
          <a:ln w="9525" cap="flat" cmpd="sng">
            <a:solidFill>
              <a:schemeClr val="dk1"/>
            </a:solidFill>
            <a:prstDash val="solid"/>
            <a:round/>
            <a:headEnd type="none" w="sm" len="sm"/>
            <a:tailEnd type="none" w="sm" len="sm"/>
          </a:ln>
        </p:spPr>
      </p:cxnSp>
      <p:cxnSp>
        <p:nvCxnSpPr>
          <p:cNvPr id="247" name="Google Shape;247;p34"/>
          <p:cNvCxnSpPr/>
          <p:nvPr/>
        </p:nvCxnSpPr>
        <p:spPr>
          <a:xfrm>
            <a:off x="8434908" y="297954"/>
            <a:ext cx="0" cy="1049660"/>
          </a:xfrm>
          <a:prstGeom prst="straightConnector1">
            <a:avLst/>
          </a:prstGeom>
          <a:noFill/>
          <a:ln w="9525" cap="flat" cmpd="sng">
            <a:solidFill>
              <a:schemeClr val="dk1"/>
            </a:solidFill>
            <a:prstDash val="solid"/>
            <a:round/>
            <a:headEnd type="triangle" w="med" len="med"/>
            <a:tailEnd type="triangle" w="med" len="med"/>
          </a:ln>
        </p:spPr>
      </p:cxnSp>
      <p:cxnSp>
        <p:nvCxnSpPr>
          <p:cNvPr id="248" name="Google Shape;248;p34"/>
          <p:cNvCxnSpPr/>
          <p:nvPr/>
        </p:nvCxnSpPr>
        <p:spPr>
          <a:xfrm>
            <a:off x="8431950" y="1496839"/>
            <a:ext cx="2957" cy="753368"/>
          </a:xfrm>
          <a:prstGeom prst="straightConnector1">
            <a:avLst/>
          </a:prstGeom>
          <a:noFill/>
          <a:ln w="9525" cap="flat" cmpd="sng">
            <a:solidFill>
              <a:schemeClr val="dk1"/>
            </a:solidFill>
            <a:prstDash val="solid"/>
            <a:round/>
            <a:headEnd type="triangle" w="med" len="med"/>
            <a:tailEnd type="triangle" w="med" len="med"/>
          </a:ln>
        </p:spPr>
      </p:cxnSp>
      <p:sp>
        <p:nvSpPr>
          <p:cNvPr id="249" name="Google Shape;249;p34"/>
          <p:cNvSpPr/>
          <p:nvPr/>
        </p:nvSpPr>
        <p:spPr>
          <a:xfrm>
            <a:off x="8316416" y="297954"/>
            <a:ext cx="94607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major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groove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12 Å</a:t>
            </a:r>
            <a:endParaRPr sz="1400" b="0" i="0" u="none" strike="noStrike" cap="none">
              <a:solidFill>
                <a:srgbClr val="000000"/>
              </a:solidFill>
              <a:latin typeface="Arial"/>
              <a:ea typeface="Arial"/>
              <a:cs typeface="Arial"/>
              <a:sym typeface="Arial"/>
            </a:endParaRPr>
          </a:p>
        </p:txBody>
      </p:sp>
      <p:sp>
        <p:nvSpPr>
          <p:cNvPr id="250" name="Google Shape;250;p34"/>
          <p:cNvSpPr/>
          <p:nvPr/>
        </p:nvSpPr>
        <p:spPr>
          <a:xfrm>
            <a:off x="8364140" y="1411858"/>
            <a:ext cx="91784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minor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groove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6 Å</a:t>
            </a:r>
            <a:endParaRPr sz="1400" b="0" i="0" u="none" strike="noStrike" cap="none">
              <a:solidFill>
                <a:srgbClr val="000000"/>
              </a:solidFill>
              <a:latin typeface="Arial"/>
              <a:ea typeface="Arial"/>
              <a:cs typeface="Arial"/>
              <a:sym typeface="Arial"/>
            </a:endParaRPr>
          </a:p>
        </p:txBody>
      </p:sp>
      <p:pic>
        <p:nvPicPr>
          <p:cNvPr id="251" name="Google Shape;251;p34" descr="nucleosome 2"/>
          <p:cNvPicPr preferRelativeResize="0"/>
          <p:nvPr/>
        </p:nvPicPr>
        <p:blipFill rotWithShape="1">
          <a:blip r:embed="rId8">
            <a:alphaModFix/>
          </a:blip>
          <a:srcRect l="5999" r="5999"/>
          <a:stretch/>
        </p:blipFill>
        <p:spPr>
          <a:xfrm>
            <a:off x="6224064" y="2710407"/>
            <a:ext cx="2380384" cy="2398744"/>
          </a:xfrm>
          <a:prstGeom prst="rect">
            <a:avLst/>
          </a:prstGeom>
          <a:noFill/>
          <a:ln>
            <a:noFill/>
          </a:ln>
        </p:spPr>
      </p:pic>
    </p:spTree>
    <p:extLst>
      <p:ext uri="{BB962C8B-B14F-4D97-AF65-F5344CB8AC3E}">
        <p14:creationId xmlns:p14="http://schemas.microsoft.com/office/powerpoint/2010/main" xmlns="" val="2298769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457200" y="183356"/>
            <a:ext cx="8385175" cy="731044"/>
          </a:xfrm>
          <a:prstGeom prst="rect">
            <a:avLst/>
          </a:prstGeom>
          <a:solidFill>
            <a:schemeClr val="hlink"/>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omic Sans MS"/>
              <a:buNone/>
            </a:pPr>
            <a:r>
              <a:rPr lang="ru" sz="5400" b="0" i="0" u="none">
                <a:solidFill>
                  <a:schemeClr val="dk1"/>
                </a:solidFill>
                <a:latin typeface="Comic Sans MS"/>
                <a:ea typeface="Comic Sans MS"/>
                <a:cs typeface="Comic Sans MS"/>
                <a:sym typeface="Comic Sans MS"/>
              </a:rPr>
              <a:t>How DNA Works</a:t>
            </a:r>
            <a:endParaRPr/>
          </a:p>
        </p:txBody>
      </p:sp>
      <p:sp>
        <p:nvSpPr>
          <p:cNvPr id="190" name="Google Shape;190;p34"/>
          <p:cNvSpPr txBox="1">
            <a:spLocks noGrp="1"/>
          </p:cNvSpPr>
          <p:nvPr>
            <p:ph type="body" idx="1"/>
          </p:nvPr>
        </p:nvSpPr>
        <p:spPr>
          <a:xfrm>
            <a:off x="304800" y="1143000"/>
            <a:ext cx="8540750" cy="3771900"/>
          </a:xfrm>
          <a:prstGeom prst="rect">
            <a:avLst/>
          </a:prstGeom>
          <a:noFill/>
          <a:ln>
            <a:noFill/>
          </a:ln>
        </p:spPr>
        <p:txBody>
          <a:bodyPr spcFirstLastPara="1" wrap="square" lIns="91425" tIns="45700" rIns="91425" bIns="45700" anchor="t" anchorCtr="0">
            <a:normAutofit lnSpcReduction="10000"/>
          </a:bodyPr>
          <a:lstStyle/>
          <a:p>
            <a:pPr marL="171450" marR="0" lvl="0" indent="-171450" algn="l" rtl="0">
              <a:lnSpc>
                <a:spcPct val="70000"/>
              </a:lnSpc>
              <a:spcBef>
                <a:spcPts val="0"/>
              </a:spcBef>
              <a:spcAft>
                <a:spcPts val="0"/>
              </a:spcAft>
              <a:buClr>
                <a:schemeClr val="dk1"/>
              </a:buClr>
              <a:buSzPts val="3400"/>
              <a:buFont typeface="Arial"/>
              <a:buNone/>
            </a:pPr>
            <a:r>
              <a:rPr lang="ru" sz="3400" b="0" i="0" u="none" dirty="0">
                <a:solidFill>
                  <a:schemeClr val="dk1"/>
                </a:solidFill>
                <a:latin typeface="Comic Sans MS"/>
                <a:ea typeface="Comic Sans MS"/>
                <a:cs typeface="Comic Sans MS"/>
                <a:sym typeface="Comic Sans MS"/>
              </a:rPr>
              <a:t>1- </a:t>
            </a:r>
            <a:r>
              <a:rPr lang="ru" sz="3400" b="1" i="0" u="none" dirty="0">
                <a:solidFill>
                  <a:schemeClr val="dk1"/>
                </a:solidFill>
                <a:latin typeface="Comic Sans MS"/>
                <a:ea typeface="Comic Sans MS"/>
                <a:cs typeface="Comic Sans MS"/>
                <a:sym typeface="Comic Sans MS"/>
              </a:rPr>
              <a:t>DNA stores genetic information in segments called </a:t>
            </a:r>
            <a:r>
              <a:rPr lang="ru" sz="3400" b="1" i="0" u="none" dirty="0">
                <a:solidFill>
                  <a:srgbClr val="FF0000"/>
                </a:solidFill>
                <a:latin typeface="Comic Sans MS"/>
                <a:ea typeface="Comic Sans MS"/>
                <a:cs typeface="Comic Sans MS"/>
                <a:sym typeface="Comic Sans MS"/>
              </a:rPr>
              <a:t>genes</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2- The DNA code is in </a:t>
            </a:r>
            <a:r>
              <a:rPr lang="ru" sz="3400" b="1" i="0" u="sng" dirty="0">
                <a:solidFill>
                  <a:srgbClr val="FF0000"/>
                </a:solidFill>
                <a:latin typeface="Comic Sans MS"/>
                <a:ea typeface="Comic Sans MS"/>
                <a:cs typeface="Comic Sans MS"/>
                <a:sym typeface="Comic Sans MS"/>
              </a:rPr>
              <a:t>Tri</a:t>
            </a:r>
            <a:r>
              <a:rPr lang="ru" sz="3400" b="1" i="0" u="sng" dirty="0">
                <a:solidFill>
                  <a:srgbClr val="FFFF00"/>
                </a:solidFill>
                <a:latin typeface="Comic Sans MS"/>
                <a:ea typeface="Comic Sans MS"/>
                <a:cs typeface="Comic Sans MS"/>
                <a:sym typeface="Comic Sans MS"/>
              </a:rPr>
              <a:t>plet Codons</a:t>
            </a:r>
            <a:r>
              <a:rPr lang="ru" sz="3400" b="1" i="0" u="none" dirty="0">
                <a:solidFill>
                  <a:schemeClr val="dk1"/>
                </a:solidFill>
                <a:latin typeface="Comic Sans MS"/>
                <a:ea typeface="Comic Sans MS"/>
                <a:cs typeface="Comic Sans MS"/>
                <a:sym typeface="Comic Sans MS"/>
              </a:rPr>
              <a:t> (short sequences of </a:t>
            </a:r>
            <a:r>
              <a:rPr lang="ru" sz="3400" b="1" i="0" u="none" dirty="0">
                <a:solidFill>
                  <a:srgbClr val="FF0000"/>
                </a:solidFill>
                <a:latin typeface="Comic Sans MS"/>
                <a:ea typeface="Comic Sans MS"/>
                <a:cs typeface="Comic Sans MS"/>
                <a:sym typeface="Comic Sans MS"/>
              </a:rPr>
              <a:t>3</a:t>
            </a:r>
            <a:r>
              <a:rPr lang="ru" sz="3400" b="1" i="0" u="none" dirty="0">
                <a:solidFill>
                  <a:schemeClr val="dk1"/>
                </a:solidFill>
                <a:latin typeface="Comic Sans MS"/>
                <a:ea typeface="Comic Sans MS"/>
                <a:cs typeface="Comic Sans MS"/>
                <a:sym typeface="Comic Sans MS"/>
              </a:rPr>
              <a:t> nucleotides each)</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3- Certain </a:t>
            </a:r>
            <a:r>
              <a:rPr lang="ru" sz="3400" b="1" i="0" u="none" dirty="0">
                <a:solidFill>
                  <a:srgbClr val="FF0000"/>
                </a:solidFill>
                <a:latin typeface="Comic Sans MS"/>
                <a:ea typeface="Comic Sans MS"/>
                <a:cs typeface="Comic Sans MS"/>
                <a:sym typeface="Comic Sans MS"/>
              </a:rPr>
              <a:t>codons</a:t>
            </a:r>
            <a:r>
              <a:rPr lang="ru" sz="3400" b="1" i="0" u="none" dirty="0">
                <a:solidFill>
                  <a:schemeClr val="dk1"/>
                </a:solidFill>
                <a:latin typeface="Comic Sans MS"/>
                <a:ea typeface="Comic Sans MS"/>
                <a:cs typeface="Comic Sans MS"/>
                <a:sym typeface="Comic Sans MS"/>
              </a:rPr>
              <a:t> are translated by the cell into </a:t>
            </a:r>
            <a:r>
              <a:rPr lang="ru" sz="3400" b="1" i="0" u="none" dirty="0">
                <a:solidFill>
                  <a:srgbClr val="FF0000"/>
                </a:solidFill>
                <a:latin typeface="Comic Sans MS"/>
                <a:ea typeface="Comic Sans MS"/>
                <a:cs typeface="Comic Sans MS"/>
                <a:sym typeface="Comic Sans MS"/>
              </a:rPr>
              <a:t>certain </a:t>
            </a:r>
            <a:r>
              <a:rPr lang="ru" sz="3400" b="1" i="0" u="none" dirty="0" smtClean="0">
                <a:solidFill>
                  <a:srgbClr val="FF0000"/>
                </a:solidFill>
                <a:latin typeface="Comic Sans MS"/>
                <a:ea typeface="Comic Sans MS"/>
                <a:cs typeface="Comic Sans MS"/>
                <a:sym typeface="Comic Sans MS"/>
              </a:rPr>
              <a:t>Amino</a:t>
            </a:r>
            <a:r>
              <a:rPr lang="en-US" sz="3400" b="1" i="0" u="none" dirty="0" smtClean="0">
                <a:solidFill>
                  <a:srgbClr val="FF0000"/>
                </a:solidFill>
                <a:latin typeface="Comic Sans MS"/>
                <a:ea typeface="Comic Sans MS"/>
                <a:cs typeface="Comic Sans MS"/>
                <a:sym typeface="Comic Sans MS"/>
              </a:rPr>
              <a:t> </a:t>
            </a:r>
            <a:r>
              <a:rPr lang="ru" sz="3400" b="1" i="0" u="none" dirty="0" smtClean="0">
                <a:solidFill>
                  <a:schemeClr val="dk1"/>
                </a:solidFill>
                <a:latin typeface="Comic Sans MS"/>
                <a:ea typeface="Comic Sans MS"/>
                <a:cs typeface="Comic Sans MS"/>
                <a:sym typeface="Comic Sans MS"/>
              </a:rPr>
              <a:t>acids</a:t>
            </a:r>
            <a:r>
              <a:rPr lang="ru" sz="3400" b="1" i="0" u="none" dirty="0">
                <a:solidFill>
                  <a:schemeClr val="dk1"/>
                </a:solidFill>
                <a:latin typeface="Comic Sans MS"/>
                <a:ea typeface="Comic Sans MS"/>
                <a:cs typeface="Comic Sans MS"/>
                <a:sym typeface="Comic Sans MS"/>
              </a:rPr>
              <a:t>.</a:t>
            </a:r>
            <a:endParaRPr dirty="0"/>
          </a:p>
          <a:p>
            <a:pPr marL="171450" marR="0" lvl="0" indent="-171450" algn="l" rtl="0">
              <a:lnSpc>
                <a:spcPct val="70000"/>
              </a:lnSpc>
              <a:spcBef>
                <a:spcPts val="700"/>
              </a:spcBef>
              <a:spcAft>
                <a:spcPts val="0"/>
              </a:spcAft>
              <a:buClr>
                <a:schemeClr val="dk1"/>
              </a:buClr>
              <a:buSzPts val="3400"/>
              <a:buFont typeface="Arial"/>
              <a:buNone/>
            </a:pPr>
            <a:r>
              <a:rPr lang="ru" sz="3400" b="1" i="0" u="none" dirty="0">
                <a:solidFill>
                  <a:schemeClr val="dk1"/>
                </a:solidFill>
                <a:latin typeface="Comic Sans MS"/>
                <a:ea typeface="Comic Sans MS"/>
                <a:cs typeface="Comic Sans MS"/>
                <a:sym typeface="Comic Sans MS"/>
              </a:rPr>
              <a:t>4. Thus, the </a:t>
            </a:r>
            <a:r>
              <a:rPr lang="ru" sz="3400" b="1" i="0" u="none" dirty="0">
                <a:solidFill>
                  <a:srgbClr val="FF0000"/>
                </a:solidFill>
                <a:latin typeface="Comic Sans MS"/>
                <a:ea typeface="Comic Sans MS"/>
                <a:cs typeface="Comic Sans MS"/>
                <a:sym typeface="Comic Sans MS"/>
              </a:rPr>
              <a:t>sequence of nucleotides</a:t>
            </a:r>
            <a:r>
              <a:rPr lang="ru" sz="3400" b="1" i="0" u="none" dirty="0">
                <a:solidFill>
                  <a:schemeClr val="dk1"/>
                </a:solidFill>
                <a:latin typeface="Comic Sans MS"/>
                <a:ea typeface="Comic Sans MS"/>
                <a:cs typeface="Comic Sans MS"/>
                <a:sym typeface="Comic Sans MS"/>
              </a:rPr>
              <a:t> in DNA indicate a </a:t>
            </a:r>
            <a:r>
              <a:rPr lang="ru" sz="3400" b="1" i="0" u="none" dirty="0">
                <a:solidFill>
                  <a:srgbClr val="FF0000"/>
                </a:solidFill>
                <a:latin typeface="Comic Sans MS"/>
                <a:ea typeface="Comic Sans MS"/>
                <a:cs typeface="Comic Sans MS"/>
                <a:sym typeface="Comic Sans MS"/>
              </a:rPr>
              <a:t>sequence of Amino acids</a:t>
            </a:r>
            <a:r>
              <a:rPr lang="ru" sz="3400" b="1" i="0" u="none" dirty="0">
                <a:solidFill>
                  <a:schemeClr val="dk1"/>
                </a:solidFill>
                <a:latin typeface="Comic Sans MS"/>
                <a:ea typeface="Comic Sans MS"/>
                <a:cs typeface="Comic Sans MS"/>
                <a:sym typeface="Comic Sans MS"/>
              </a:rPr>
              <a:t> in a </a:t>
            </a:r>
            <a:r>
              <a:rPr lang="ru" sz="3400" b="1" i="0" u="none" dirty="0">
                <a:solidFill>
                  <a:srgbClr val="FF0000"/>
                </a:solidFill>
                <a:latin typeface="Comic Sans MS"/>
                <a:ea typeface="Comic Sans MS"/>
                <a:cs typeface="Comic Sans MS"/>
                <a:sym typeface="Comic Sans MS"/>
              </a:rPr>
              <a:t>protein</a:t>
            </a:r>
            <a:r>
              <a:rPr lang="ru" sz="3400" b="1" i="0" u="none" dirty="0">
                <a:solidFill>
                  <a:schemeClr val="dk1"/>
                </a:solidFill>
                <a:latin typeface="Comic Sans MS"/>
                <a:ea typeface="Comic Sans MS"/>
                <a:cs typeface="Comic Sans MS"/>
                <a:sym typeface="Comic Sans MS"/>
              </a:rPr>
              <a:t>.</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37"/>
          <p:cNvSpPr txBox="1"/>
          <p:nvPr/>
        </p:nvSpPr>
        <p:spPr>
          <a:xfrm>
            <a:off x="2608262" y="1204913"/>
            <a:ext cx="18415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37"/>
          <p:cNvSpPr txBox="1"/>
          <p:nvPr/>
        </p:nvSpPr>
        <p:spPr>
          <a:xfrm>
            <a:off x="228600" y="342900"/>
            <a:ext cx="4343400" cy="4333875"/>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684212" marR="0" lvl="1" indent="-227012" algn="l" rtl="0">
              <a:lnSpc>
                <a:spcPct val="120000"/>
              </a:lnSpc>
              <a:spcBef>
                <a:spcPts val="0"/>
              </a:spcBef>
              <a:spcAft>
                <a:spcPts val="0"/>
              </a:spcAft>
              <a:buClr>
                <a:srgbClr val="FF3300"/>
              </a:buClr>
              <a:buSzPts val="2600"/>
              <a:buFont typeface="Arial"/>
              <a:buChar char="•"/>
            </a:pPr>
            <a:r>
              <a:rPr lang="ru" sz="2000" b="1" i="0" u="none" strike="noStrike" cap="none" dirty="0">
                <a:solidFill>
                  <a:srgbClr val="000000"/>
                </a:solidFill>
                <a:latin typeface="Arial"/>
                <a:ea typeface="Arial"/>
                <a:cs typeface="Arial"/>
                <a:sym typeface="Arial"/>
              </a:rPr>
              <a:t>The </a:t>
            </a:r>
            <a:r>
              <a:rPr lang="ru" sz="2000" b="1" i="0" u="none" strike="noStrike" cap="none" dirty="0">
                <a:solidFill>
                  <a:srgbClr val="0000FF"/>
                </a:solidFill>
                <a:latin typeface="Arial"/>
                <a:ea typeface="Arial"/>
                <a:cs typeface="Arial"/>
                <a:sym typeface="Arial"/>
              </a:rPr>
              <a:t>PO</a:t>
            </a:r>
            <a:r>
              <a:rPr lang="ru" sz="2000" b="1" i="0" u="none" strike="noStrike" cap="none" baseline="-25000" dirty="0">
                <a:solidFill>
                  <a:srgbClr val="0000FF"/>
                </a:solidFill>
                <a:latin typeface="Arial"/>
                <a:ea typeface="Arial"/>
                <a:cs typeface="Arial"/>
                <a:sym typeface="Arial"/>
              </a:rPr>
              <a:t>4</a:t>
            </a:r>
            <a:r>
              <a:rPr lang="ru" sz="2000" b="1" i="0" u="none" strike="noStrike" cap="none" dirty="0">
                <a:solidFill>
                  <a:srgbClr val="000000"/>
                </a:solidFill>
                <a:latin typeface="Arial"/>
                <a:ea typeface="Arial"/>
                <a:cs typeface="Arial"/>
                <a:sym typeface="Arial"/>
              </a:rPr>
              <a:t> group of one nucleotide is attached to the </a:t>
            </a:r>
            <a:r>
              <a:rPr lang="ru" sz="2000" b="1" i="0" u="none" strike="noStrike" cap="none" dirty="0">
                <a:solidFill>
                  <a:srgbClr val="0000FF"/>
                </a:solidFill>
                <a:latin typeface="Arial"/>
                <a:ea typeface="Arial"/>
                <a:cs typeface="Arial"/>
                <a:sym typeface="Arial"/>
              </a:rPr>
              <a:t>sugar</a:t>
            </a:r>
            <a:r>
              <a:rPr lang="ru" sz="2000" b="1" i="0" u="none" strike="noStrike" cap="none" dirty="0">
                <a:solidFill>
                  <a:srgbClr val="000000"/>
                </a:solidFill>
                <a:latin typeface="Arial"/>
                <a:ea typeface="Arial"/>
                <a:cs typeface="Arial"/>
                <a:sym typeface="Arial"/>
              </a:rPr>
              <a:t> of the next nucleotide in line.</a:t>
            </a:r>
            <a:endParaRPr sz="2000" b="1" i="0" u="none" strike="noStrike" cap="none" dirty="0">
              <a:solidFill>
                <a:srgbClr val="000000"/>
              </a:solidFill>
              <a:latin typeface="Arial"/>
              <a:ea typeface="Arial"/>
              <a:cs typeface="Arial"/>
              <a:sym typeface="Arial"/>
            </a:endParaRPr>
          </a:p>
          <a:p>
            <a:pPr marL="684212" marR="0" lvl="1" indent="-227012" algn="l" rtl="0">
              <a:lnSpc>
                <a:spcPct val="120000"/>
              </a:lnSpc>
              <a:spcBef>
                <a:spcPts val="0"/>
              </a:spcBef>
              <a:spcAft>
                <a:spcPts val="0"/>
              </a:spcAft>
              <a:buClr>
                <a:schemeClr val="dk1"/>
              </a:buClr>
              <a:buSzPts val="2400"/>
              <a:buFont typeface="Arial"/>
              <a:buNone/>
            </a:pPr>
            <a:endParaRPr sz="2000" b="1" i="0" u="none" strike="noStrike" cap="none" dirty="0">
              <a:solidFill>
                <a:srgbClr val="000000"/>
              </a:solidFill>
              <a:latin typeface="Arial"/>
              <a:ea typeface="Arial"/>
              <a:cs typeface="Arial"/>
              <a:sym typeface="Arial"/>
            </a:endParaRPr>
          </a:p>
          <a:p>
            <a:pPr marL="684212" marR="0" lvl="1" indent="-227012" algn="l" rtl="0">
              <a:lnSpc>
                <a:spcPct val="120000"/>
              </a:lnSpc>
              <a:spcBef>
                <a:spcPts val="0"/>
              </a:spcBef>
              <a:spcAft>
                <a:spcPts val="0"/>
              </a:spcAft>
              <a:buClr>
                <a:srgbClr val="FF3300"/>
              </a:buClr>
              <a:buSzPts val="2600"/>
              <a:buFont typeface="Arial"/>
              <a:buChar char="•"/>
            </a:pPr>
            <a:r>
              <a:rPr lang="ru" sz="2000" b="1" i="0" u="none" strike="noStrike" cap="none" dirty="0">
                <a:solidFill>
                  <a:srgbClr val="000000"/>
                </a:solidFill>
                <a:latin typeface="Arial"/>
                <a:ea typeface="Arial"/>
                <a:cs typeface="Arial"/>
                <a:sym typeface="Arial"/>
              </a:rPr>
              <a:t>The result is a “</a:t>
            </a:r>
            <a:r>
              <a:rPr lang="ru" sz="2000" b="1" i="0" u="sng" strike="noStrike" cap="none" dirty="0">
                <a:solidFill>
                  <a:srgbClr val="0000FF"/>
                </a:solidFill>
                <a:latin typeface="Arial"/>
                <a:ea typeface="Arial"/>
                <a:cs typeface="Arial"/>
                <a:sym typeface="Arial"/>
              </a:rPr>
              <a:t>backbone</a:t>
            </a:r>
            <a:r>
              <a:rPr lang="ru" sz="2000" b="1" i="0" u="none" strike="noStrike" cap="none" dirty="0">
                <a:solidFill>
                  <a:srgbClr val="000000"/>
                </a:solidFill>
                <a:latin typeface="Arial"/>
                <a:ea typeface="Arial"/>
                <a:cs typeface="Arial"/>
                <a:sym typeface="Arial"/>
              </a:rPr>
              <a:t>” of alternating phosphates and sugars, from which the bases starts.</a:t>
            </a:r>
            <a:endParaRPr sz="2000" b="0" i="0" u="none" strike="noStrike" cap="none" dirty="0">
              <a:solidFill>
                <a:srgbClr val="000000"/>
              </a:solidFill>
              <a:latin typeface="Arial"/>
              <a:ea typeface="Arial"/>
              <a:cs typeface="Arial"/>
              <a:sym typeface="Arial"/>
            </a:endParaRPr>
          </a:p>
        </p:txBody>
      </p:sp>
      <p:pic>
        <p:nvPicPr>
          <p:cNvPr id="1028" name="Picture 4" descr="https://upload.wikimedia.org/wikipedia/commons/thumb/e/e4/DNA_chemical_structure.svg/800px-DNA_chemical_structure.sv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3883" y="268131"/>
            <a:ext cx="3966983" cy="44086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p:nvPr/>
        </p:nvSpPr>
        <p:spPr>
          <a:xfrm>
            <a:off x="0" y="0"/>
            <a:ext cx="4716016"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970"/>
              <a:buFont typeface="Calibri"/>
              <a:buNone/>
            </a:pPr>
            <a:r>
              <a:rPr lang="en-US" sz="2400" b="0" i="0" u="none" strike="noStrike" cap="none">
                <a:solidFill>
                  <a:schemeClr val="dk1"/>
                </a:solidFill>
                <a:latin typeface="Arial"/>
                <a:ea typeface="Arial"/>
                <a:cs typeface="Arial"/>
                <a:sym typeface="Arial"/>
              </a:rPr>
              <a:t>The Central Dogma (F. Crick):</a:t>
            </a:r>
            <a:endParaRPr sz="2400" b="0" i="0" u="none" strike="noStrike" cap="none">
              <a:solidFill>
                <a:srgbClr val="000000"/>
              </a:solidFill>
              <a:latin typeface="Arial"/>
              <a:ea typeface="Arial"/>
              <a:cs typeface="Arial"/>
              <a:sym typeface="Arial"/>
            </a:endParaRPr>
          </a:p>
        </p:txBody>
      </p:sp>
      <p:cxnSp>
        <p:nvCxnSpPr>
          <p:cNvPr id="258" name="Google Shape;258;p35"/>
          <p:cNvCxnSpPr/>
          <p:nvPr/>
        </p:nvCxnSpPr>
        <p:spPr>
          <a:xfrm>
            <a:off x="1728288" y="1341047"/>
            <a:ext cx="864000" cy="0"/>
          </a:xfrm>
          <a:prstGeom prst="straightConnector1">
            <a:avLst/>
          </a:prstGeom>
          <a:noFill/>
          <a:ln w="9525" cap="flat" cmpd="sng">
            <a:solidFill>
              <a:schemeClr val="dk1"/>
            </a:solidFill>
            <a:prstDash val="solid"/>
            <a:round/>
            <a:headEnd type="none" w="sm" len="sm"/>
            <a:tailEnd type="triangle" w="med" len="med"/>
          </a:ln>
        </p:spPr>
      </p:cxnSp>
      <p:cxnSp>
        <p:nvCxnSpPr>
          <p:cNvPr id="259" name="Google Shape;259;p35"/>
          <p:cNvCxnSpPr/>
          <p:nvPr/>
        </p:nvCxnSpPr>
        <p:spPr>
          <a:xfrm>
            <a:off x="3132966" y="1341047"/>
            <a:ext cx="864000" cy="0"/>
          </a:xfrm>
          <a:prstGeom prst="straightConnector1">
            <a:avLst/>
          </a:prstGeom>
          <a:noFill/>
          <a:ln w="9525" cap="flat" cmpd="sng">
            <a:solidFill>
              <a:schemeClr val="dk1"/>
            </a:solidFill>
            <a:prstDash val="solid"/>
            <a:round/>
            <a:headEnd type="none" w="sm" len="sm"/>
            <a:tailEnd type="triangle" w="med" len="med"/>
          </a:ln>
        </p:spPr>
      </p:cxnSp>
      <p:pic>
        <p:nvPicPr>
          <p:cNvPr id="260" name="Google Shape;260;p35" descr="_config.yml"/>
          <p:cNvPicPr preferRelativeResize="0"/>
          <p:nvPr/>
        </p:nvPicPr>
        <p:blipFill rotWithShape="1">
          <a:blip r:embed="rId3">
            <a:alphaModFix/>
          </a:blip>
          <a:srcRect t="2166" b="1954"/>
          <a:stretch/>
        </p:blipFill>
        <p:spPr>
          <a:xfrm>
            <a:off x="4816325" y="76750"/>
            <a:ext cx="4239149" cy="4993249"/>
          </a:xfrm>
          <a:prstGeom prst="rect">
            <a:avLst/>
          </a:prstGeom>
          <a:noFill/>
          <a:ln>
            <a:noFill/>
          </a:ln>
        </p:spPr>
      </p:pic>
      <p:cxnSp>
        <p:nvCxnSpPr>
          <p:cNvPr id="261" name="Google Shape;261;p35"/>
          <p:cNvCxnSpPr/>
          <p:nvPr/>
        </p:nvCxnSpPr>
        <p:spPr>
          <a:xfrm rot="10800000">
            <a:off x="539624" y="1341047"/>
            <a:ext cx="648000" cy="0"/>
          </a:xfrm>
          <a:prstGeom prst="straightConnector1">
            <a:avLst/>
          </a:prstGeom>
          <a:noFill/>
          <a:ln w="9525" cap="flat" cmpd="sng">
            <a:solidFill>
              <a:schemeClr val="dk1"/>
            </a:solidFill>
            <a:prstDash val="solid"/>
            <a:round/>
            <a:headEnd type="none" w="sm" len="sm"/>
            <a:tailEnd type="triangle" w="med" len="med"/>
          </a:ln>
        </p:spPr>
      </p:cxnSp>
      <p:cxnSp>
        <p:nvCxnSpPr>
          <p:cNvPr id="262" name="Google Shape;262;p35"/>
          <p:cNvCxnSpPr/>
          <p:nvPr/>
        </p:nvCxnSpPr>
        <p:spPr>
          <a:xfrm>
            <a:off x="5498976" y="4685999"/>
            <a:ext cx="864096" cy="0"/>
          </a:xfrm>
          <a:prstGeom prst="straightConnector1">
            <a:avLst/>
          </a:prstGeom>
          <a:noFill/>
          <a:ln w="9525" cap="flat" cmpd="sng">
            <a:solidFill>
              <a:schemeClr val="dk1"/>
            </a:solidFill>
            <a:prstDash val="solid"/>
            <a:round/>
            <a:headEnd type="none" w="sm" len="sm"/>
            <a:tailEnd type="triangle" w="med" len="med"/>
          </a:ln>
        </p:spPr>
      </p:cxnSp>
      <p:sp>
        <p:nvSpPr>
          <p:cNvPr id="263" name="Google Shape;263;p35"/>
          <p:cNvSpPr/>
          <p:nvPr/>
        </p:nvSpPr>
        <p:spPr>
          <a:xfrm>
            <a:off x="-24231" y="847382"/>
            <a:ext cx="7038528" cy="75713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DNA </a:t>
            </a:r>
            <a:r>
              <a:rPr lang="en-US" sz="1800" b="0" i="0" u="none" strike="noStrike" cap="none" baseline="30000">
                <a:solidFill>
                  <a:srgbClr val="FF00FF"/>
                </a:solidFill>
                <a:latin typeface="Calibri"/>
                <a:ea typeface="Calibri"/>
                <a:cs typeface="Calibri"/>
                <a:sym typeface="Calibri"/>
              </a:rPr>
              <a:t>replication</a:t>
            </a:r>
            <a:r>
              <a:rPr lang="en-US" sz="1800" b="0" i="0" u="none" strike="noStrike" cap="none">
                <a:solidFill>
                  <a:schemeClr val="dk1"/>
                </a:solidFill>
                <a:latin typeface="Calibri"/>
                <a:ea typeface="Calibri"/>
                <a:cs typeface="Calibri"/>
                <a:sym typeface="Calibri"/>
              </a:rPr>
              <a:t> DNA  </a:t>
            </a:r>
            <a:r>
              <a:rPr lang="en-US" sz="1800" b="0" i="0" u="none" strike="noStrike" cap="none" baseline="30000">
                <a:solidFill>
                  <a:srgbClr val="0000FF"/>
                </a:solidFill>
                <a:latin typeface="Calibri"/>
                <a:ea typeface="Calibri"/>
                <a:cs typeface="Calibri"/>
                <a:sym typeface="Calibri"/>
              </a:rPr>
              <a:t>transcription</a:t>
            </a:r>
            <a:r>
              <a:rPr lang="en-US" sz="1800" b="0" i="0" u="none" strike="noStrike" cap="none">
                <a:solidFill>
                  <a:schemeClr val="dk1"/>
                </a:solidFill>
                <a:latin typeface="Calibri"/>
                <a:ea typeface="Calibri"/>
                <a:cs typeface="Calibri"/>
                <a:sym typeface="Calibri"/>
              </a:rPr>
              <a:t>   mRNA  </a:t>
            </a:r>
            <a:r>
              <a:rPr lang="en-US" sz="1800" b="0" i="0" u="none" strike="noStrike" cap="none" baseline="30000">
                <a:solidFill>
                  <a:srgbClr val="008000"/>
                </a:solidFill>
                <a:latin typeface="Calibri"/>
                <a:ea typeface="Calibri"/>
                <a:cs typeface="Calibri"/>
                <a:sym typeface="Calibri"/>
              </a:rPr>
              <a:t>translation</a:t>
            </a:r>
            <a:r>
              <a:rPr lang="en-US" sz="1800" b="0" i="0" u="none" strike="noStrike" cap="none">
                <a:solidFill>
                  <a:schemeClr val="dk1"/>
                </a:solidFill>
                <a:latin typeface="Calibri"/>
                <a:ea typeface="Calibri"/>
                <a:cs typeface="Calibri"/>
                <a:sym typeface="Calibri"/>
              </a:rPr>
              <a:t>   Protein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(genome)      (transcriptome)    (proteome)</a:t>
            </a:r>
            <a:endParaRPr sz="1800" b="0" i="0" u="none" strike="noStrike" cap="none">
              <a:solidFill>
                <a:schemeClr val="dk1"/>
              </a:solidFill>
              <a:latin typeface="Calibri"/>
              <a:ea typeface="Calibri"/>
              <a:cs typeface="Calibri"/>
              <a:sym typeface="Calibri"/>
            </a:endParaRPr>
          </a:p>
        </p:txBody>
      </p:sp>
      <p:pic>
        <p:nvPicPr>
          <p:cNvPr id="264" name="Google Shape;264;p35"/>
          <p:cNvPicPr preferRelativeResize="0"/>
          <p:nvPr/>
        </p:nvPicPr>
        <p:blipFill rotWithShape="1">
          <a:blip r:embed="rId4">
            <a:alphaModFix/>
          </a:blip>
          <a:srcRect/>
          <a:stretch/>
        </p:blipFill>
        <p:spPr>
          <a:xfrm>
            <a:off x="0" y="2225299"/>
            <a:ext cx="4716026" cy="2480643"/>
          </a:xfrm>
          <a:prstGeom prst="rect">
            <a:avLst/>
          </a:prstGeom>
          <a:noFill/>
          <a:ln>
            <a:noFill/>
          </a:ln>
        </p:spPr>
      </p:pic>
    </p:spTree>
    <p:extLst>
      <p:ext uri="{BB962C8B-B14F-4D97-AF65-F5344CB8AC3E}">
        <p14:creationId xmlns:p14="http://schemas.microsoft.com/office/powerpoint/2010/main" xmlns="" val="878846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body" idx="1"/>
          </p:nvPr>
        </p:nvSpPr>
        <p:spPr>
          <a:xfrm>
            <a:off x="152400" y="1091803"/>
            <a:ext cx="8763000" cy="3402806"/>
          </a:xfrm>
          <a:prstGeom prst="rect">
            <a:avLst/>
          </a:prstGeom>
          <a:noFill/>
          <a:ln>
            <a:noFill/>
          </a:ln>
        </p:spPr>
        <p:txBody>
          <a:bodyPr spcFirstLastPara="1" wrap="square" lIns="91425" tIns="45700" rIns="91425" bIns="45700" anchor="t" anchorCtr="0">
            <a:normAutofit fontScale="85000" lnSpcReduction="10000"/>
          </a:bodyPr>
          <a:lstStyle/>
          <a:p>
            <a:pPr marL="171450" lvl="0" indent="-171450" algn="l" rtl="0">
              <a:lnSpc>
                <a:spcPct val="90000"/>
              </a:lnSpc>
              <a:spcBef>
                <a:spcPts val="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Nucleic acids are polymers of monomers called </a:t>
            </a:r>
            <a:r>
              <a:rPr lang="ru" sz="2000" b="1" i="0" u="none" dirty="0">
                <a:solidFill>
                  <a:srgbClr val="FF3300"/>
                </a:solidFill>
                <a:latin typeface="Calibri"/>
                <a:ea typeface="Calibri"/>
                <a:cs typeface="Calibri"/>
                <a:sym typeface="Calibri"/>
              </a:rPr>
              <a:t>nucleotides</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Each nucleotide consists of three parts: a </a:t>
            </a:r>
            <a:r>
              <a:rPr lang="ru" sz="2000" b="1" i="0" u="none" dirty="0">
                <a:solidFill>
                  <a:srgbClr val="FF3300"/>
                </a:solidFill>
                <a:latin typeface="Calibri"/>
                <a:ea typeface="Calibri"/>
                <a:cs typeface="Calibri"/>
                <a:sym typeface="Calibri"/>
              </a:rPr>
              <a:t>nitrogen base, a pentose sugar, and a phosphate group</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nitrogen bases (</a:t>
            </a:r>
            <a:r>
              <a:rPr lang="ru" sz="2000" b="0" i="0" u="none" dirty="0">
                <a:solidFill>
                  <a:srgbClr val="000000"/>
                </a:solidFill>
                <a:latin typeface="Calibri"/>
                <a:ea typeface="Calibri"/>
                <a:cs typeface="Calibri"/>
                <a:sym typeface="Calibri"/>
              </a:rPr>
              <a:t>rings of carbon and nitrogen</a:t>
            </a:r>
            <a:r>
              <a:rPr lang="ru" sz="2000" b="1" i="0" u="none" dirty="0">
                <a:solidFill>
                  <a:srgbClr val="000000"/>
                </a:solidFill>
                <a:latin typeface="Calibri"/>
                <a:ea typeface="Calibri"/>
                <a:cs typeface="Calibri"/>
                <a:sym typeface="Calibri"/>
              </a:rPr>
              <a:t>) come in two types: </a:t>
            </a:r>
            <a:r>
              <a:rPr lang="ru" sz="2000" b="1" i="0" u="none" dirty="0">
                <a:solidFill>
                  <a:srgbClr val="FF3300"/>
                </a:solidFill>
                <a:latin typeface="Calibri"/>
                <a:ea typeface="Calibri"/>
                <a:cs typeface="Calibri"/>
                <a:sym typeface="Calibri"/>
              </a:rPr>
              <a:t>Purines</a:t>
            </a:r>
            <a:r>
              <a:rPr lang="ru" sz="2000" b="1" i="0" u="none" dirty="0">
                <a:solidFill>
                  <a:srgbClr val="000000"/>
                </a:solidFill>
                <a:latin typeface="Calibri"/>
                <a:ea typeface="Calibri"/>
                <a:cs typeface="Calibri"/>
                <a:sym typeface="Calibri"/>
              </a:rPr>
              <a:t> and </a:t>
            </a:r>
            <a:r>
              <a:rPr lang="ru" sz="2000" b="1" i="0" u="none" dirty="0">
                <a:solidFill>
                  <a:srgbClr val="FF0000"/>
                </a:solidFill>
                <a:latin typeface="Calibri"/>
                <a:ea typeface="Calibri"/>
                <a:cs typeface="Calibri"/>
                <a:sym typeface="Calibri"/>
              </a:rPr>
              <a:t>Pyrimidines</a:t>
            </a:r>
            <a:r>
              <a:rPr lang="ru" sz="2000" b="1" i="0" u="none" dirty="0">
                <a:solidFill>
                  <a:srgbClr val="000000"/>
                </a:solidFill>
                <a:latin typeface="Calibri"/>
                <a:ea typeface="Calibri"/>
                <a:cs typeface="Calibri"/>
                <a:sym typeface="Calibri"/>
              </a:rPr>
              <a:t>.</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pentose sugar joined to the nitrogen base is </a:t>
            </a:r>
            <a:r>
              <a:rPr lang="ru" sz="2000" b="1" i="0" u="none" dirty="0">
                <a:solidFill>
                  <a:srgbClr val="FF3300"/>
                </a:solidFill>
                <a:latin typeface="Calibri"/>
                <a:ea typeface="Calibri"/>
                <a:cs typeface="Calibri"/>
                <a:sym typeface="Calibri"/>
              </a:rPr>
              <a:t>ribose</a:t>
            </a:r>
            <a:r>
              <a:rPr lang="ru" sz="2000" b="1" i="0" u="none" dirty="0">
                <a:solidFill>
                  <a:srgbClr val="000000"/>
                </a:solidFill>
                <a:latin typeface="Calibri"/>
                <a:ea typeface="Calibri"/>
                <a:cs typeface="Calibri"/>
                <a:sym typeface="Calibri"/>
              </a:rPr>
              <a:t> in nucleotides of RNA and </a:t>
            </a:r>
            <a:r>
              <a:rPr lang="ru" sz="2000" b="1" i="0" u="none" dirty="0">
                <a:solidFill>
                  <a:srgbClr val="FF3300"/>
                </a:solidFill>
                <a:latin typeface="Calibri"/>
                <a:ea typeface="Calibri"/>
                <a:cs typeface="Calibri"/>
                <a:sym typeface="Calibri"/>
              </a:rPr>
              <a:t>deoxyribose</a:t>
            </a:r>
            <a:r>
              <a:rPr lang="ru" sz="2000" b="1" i="0" u="none" dirty="0">
                <a:solidFill>
                  <a:srgbClr val="000000"/>
                </a:solidFill>
                <a:latin typeface="Calibri"/>
                <a:ea typeface="Calibri"/>
                <a:cs typeface="Calibri"/>
                <a:sym typeface="Calibri"/>
              </a:rPr>
              <a:t> in DNA.</a:t>
            </a:r>
            <a:endParaRPr dirty="0"/>
          </a:p>
          <a:p>
            <a:pPr marL="171450" lvl="0" indent="-171450" algn="l" rtl="0">
              <a:lnSpc>
                <a:spcPct val="90000"/>
              </a:lnSpc>
              <a:spcBef>
                <a:spcPts val="700"/>
              </a:spcBef>
              <a:spcAft>
                <a:spcPts val="0"/>
              </a:spcAft>
              <a:buClr>
                <a:schemeClr val="dk1"/>
              </a:buClr>
              <a:buSzPts val="2000"/>
              <a:buNone/>
            </a:pPr>
            <a:endParaRPr sz="2000" b="1" i="0" u="none" dirty="0">
              <a:solidFill>
                <a:srgbClr val="000000"/>
              </a:solidFill>
              <a:latin typeface="Calibri"/>
              <a:ea typeface="Calibri"/>
              <a:cs typeface="Calibri"/>
              <a:sym typeface="Calibri"/>
            </a:endParaRPr>
          </a:p>
          <a:p>
            <a:pPr marL="171450" lvl="0" indent="-171450" algn="l" rtl="0">
              <a:lnSpc>
                <a:spcPct val="90000"/>
              </a:lnSpc>
              <a:spcBef>
                <a:spcPts val="700"/>
              </a:spcBef>
              <a:spcAft>
                <a:spcPts val="0"/>
              </a:spcAft>
              <a:buClr>
                <a:srgbClr val="FF3300"/>
              </a:buClr>
              <a:buSzPts val="2000"/>
              <a:buFont typeface="Arial"/>
              <a:buChar char="•"/>
            </a:pPr>
            <a:r>
              <a:rPr lang="ru" sz="2000" b="1" i="0" u="none" dirty="0">
                <a:solidFill>
                  <a:srgbClr val="000000"/>
                </a:solidFill>
                <a:latin typeface="Calibri"/>
                <a:ea typeface="Calibri"/>
                <a:cs typeface="Calibri"/>
                <a:sym typeface="Calibri"/>
              </a:rPr>
              <a:t>The only difference between the sugars is the lack of an oxygen atom on </a:t>
            </a:r>
            <a:r>
              <a:rPr lang="ru" sz="2000" b="1" i="0" u="sng" dirty="0">
                <a:solidFill>
                  <a:srgbClr val="000000"/>
                </a:solidFill>
                <a:latin typeface="Calibri"/>
                <a:ea typeface="Calibri"/>
                <a:cs typeface="Calibri"/>
                <a:sym typeface="Calibri"/>
              </a:rPr>
              <a:t>carbon 2</a:t>
            </a:r>
            <a:r>
              <a:rPr lang="ru" sz="2000" b="1" i="0" u="none" dirty="0">
                <a:solidFill>
                  <a:srgbClr val="000000"/>
                </a:solidFill>
                <a:latin typeface="Calibri"/>
                <a:ea typeface="Calibri"/>
                <a:cs typeface="Calibri"/>
                <a:sym typeface="Calibri"/>
              </a:rPr>
              <a:t> in deoxyribose.</a:t>
            </a:r>
            <a:endParaRPr dirty="0"/>
          </a:p>
        </p:txBody>
      </p:sp>
      <p:sp>
        <p:nvSpPr>
          <p:cNvPr id="196" name="Google Shape;196;p35"/>
          <p:cNvSpPr txBox="1">
            <a:spLocks noGrp="1"/>
          </p:cNvSpPr>
          <p:nvPr>
            <p:ph type="title"/>
          </p:nvPr>
        </p:nvSpPr>
        <p:spPr>
          <a:xfrm>
            <a:off x="685800" y="228600"/>
            <a:ext cx="8001000" cy="342900"/>
          </a:xfrm>
          <a:prstGeom prst="rect">
            <a:avLst/>
          </a:prstGeom>
          <a:noFill/>
          <a:ln>
            <a:noFill/>
          </a:ln>
        </p:spPr>
        <p:txBody>
          <a:bodyPr spcFirstLastPara="1" wrap="square" lIns="91425" tIns="45700" rIns="91425" bIns="45700" anchor="ctr" anchorCtr="0">
            <a:noAutofit/>
          </a:bodyPr>
          <a:lstStyle/>
          <a:p>
            <a:pPr marL="0" lvl="0" indent="0" algn="l" rtl="0">
              <a:lnSpc>
                <a:spcPct val="75000"/>
              </a:lnSpc>
              <a:spcBef>
                <a:spcPts val="0"/>
              </a:spcBef>
              <a:spcAft>
                <a:spcPts val="0"/>
              </a:spcAft>
              <a:buClr>
                <a:srgbClr val="0000FF"/>
              </a:buClr>
              <a:buSzPts val="2800"/>
              <a:buFont typeface="Impact"/>
              <a:buNone/>
            </a:pPr>
            <a:r>
              <a:rPr lang="ru" sz="2800" b="0" i="0" u="none">
                <a:solidFill>
                  <a:srgbClr val="0000FF"/>
                </a:solidFill>
                <a:latin typeface="Impact"/>
                <a:ea typeface="Impact"/>
                <a:cs typeface="Impact"/>
                <a:sym typeface="Impact"/>
              </a:rPr>
              <a:t>The nucleic acid strand is  a polymer of nucleotides</a:t>
            </a:r>
            <a:endParaRPr/>
          </a:p>
        </p:txBody>
      </p:sp>
      <p:cxnSp>
        <p:nvCxnSpPr>
          <p:cNvPr id="197" name="Google Shape;197;p35"/>
          <p:cNvCxnSpPr/>
          <p:nvPr/>
        </p:nvCxnSpPr>
        <p:spPr>
          <a:xfrm>
            <a:off x="152400" y="628650"/>
            <a:ext cx="8763000" cy="0"/>
          </a:xfrm>
          <a:prstGeom prst="straightConnector1">
            <a:avLst/>
          </a:prstGeom>
          <a:noFill/>
          <a:ln w="38100" cap="flat" cmpd="sng">
            <a:solidFill>
              <a:srgbClr val="339966"/>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5">
                                            <p:txEl>
                                              <p:pRg st="1" end="1"/>
                                            </p:txEl>
                                          </p:spTgt>
                                        </p:tgtEl>
                                        <p:attrNameLst>
                                          <p:attrName>style.visibility</p:attrName>
                                        </p:attrNameLst>
                                      </p:cBhvr>
                                      <p:to>
                                        <p:strVal val="visible"/>
                                      </p:to>
                                    </p:set>
                                    <p:animEffect transition="in" filter="fade">
                                      <p:cBhvr>
                                        <p:cTn id="10" dur="500"/>
                                        <p:tgtEl>
                                          <p:spTgt spid="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5">
                                            <p:txEl>
                                              <p:pRg st="2" end="2"/>
                                            </p:txEl>
                                          </p:spTgt>
                                        </p:tgtEl>
                                        <p:attrNameLst>
                                          <p:attrName>style.visibility</p:attrName>
                                        </p:attrNameLst>
                                      </p:cBhvr>
                                      <p:to>
                                        <p:strVal val="visible"/>
                                      </p:to>
                                    </p:set>
                                    <p:animEffect transition="in" filter="fade">
                                      <p:cBhvr>
                                        <p:cTn id="13" dur="500"/>
                                        <p:tgtEl>
                                          <p:spTgt spid="1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5">
                                            <p:txEl>
                                              <p:pRg st="3" end="3"/>
                                            </p:txEl>
                                          </p:spTgt>
                                        </p:tgtEl>
                                        <p:attrNameLst>
                                          <p:attrName>style.visibility</p:attrName>
                                        </p:attrNameLst>
                                      </p:cBhvr>
                                      <p:to>
                                        <p:strVal val="visible"/>
                                      </p:to>
                                    </p:set>
                                    <p:animEffect transition="in" filter="fade">
                                      <p:cBhvr>
                                        <p:cTn id="16" dur="500"/>
                                        <p:tgtEl>
                                          <p:spTgt spid="19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5">
                                            <p:txEl>
                                              <p:pRg st="4" end="4"/>
                                            </p:txEl>
                                          </p:spTgt>
                                        </p:tgtEl>
                                        <p:attrNameLst>
                                          <p:attrName>style.visibility</p:attrName>
                                        </p:attrNameLst>
                                      </p:cBhvr>
                                      <p:to>
                                        <p:strVal val="visible"/>
                                      </p:to>
                                    </p:set>
                                    <p:animEffect transition="in" filter="fade">
                                      <p:cBhvr>
                                        <p:cTn id="19" dur="500"/>
                                        <p:tgtEl>
                                          <p:spTgt spid="19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95">
                                            <p:txEl>
                                              <p:pRg st="5" end="5"/>
                                            </p:txEl>
                                          </p:spTgt>
                                        </p:tgtEl>
                                        <p:attrNameLst>
                                          <p:attrName>style.visibility</p:attrName>
                                        </p:attrNameLst>
                                      </p:cBhvr>
                                      <p:to>
                                        <p:strVal val="visible"/>
                                      </p:to>
                                    </p:set>
                                    <p:animEffect transition="in" filter="fade">
                                      <p:cBhvr>
                                        <p:cTn id="22" dur="500"/>
                                        <p:tgtEl>
                                          <p:spTgt spid="19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5">
                                            <p:txEl>
                                              <p:pRg st="6" end="6"/>
                                            </p:txEl>
                                          </p:spTgt>
                                        </p:tgtEl>
                                        <p:attrNameLst>
                                          <p:attrName>style.visibility</p:attrName>
                                        </p:attrNameLst>
                                      </p:cBhvr>
                                      <p:to>
                                        <p:strVal val="visible"/>
                                      </p:to>
                                    </p:set>
                                    <p:animEffect transition="in" filter="fade">
                                      <p:cBhvr>
                                        <p:cTn id="25" dur="500"/>
                                        <p:tgtEl>
                                          <p:spTgt spid="19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5">
                                            <p:txEl>
                                              <p:pRg st="7" end="7"/>
                                            </p:txEl>
                                          </p:spTgt>
                                        </p:tgtEl>
                                        <p:attrNameLst>
                                          <p:attrName>style.visibility</p:attrName>
                                        </p:attrNameLst>
                                      </p:cBhvr>
                                      <p:to>
                                        <p:strVal val="visible"/>
                                      </p:to>
                                    </p:set>
                                    <p:animEffect transition="in" filter="fade">
                                      <p:cBhvr>
                                        <p:cTn id="28" dur="500"/>
                                        <p:tgtEl>
                                          <p:spTgt spid="19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5">
                                            <p:txEl>
                                              <p:pRg st="8" end="8"/>
                                            </p:txEl>
                                          </p:spTgt>
                                        </p:tgtEl>
                                        <p:attrNameLst>
                                          <p:attrName>style.visibility</p:attrName>
                                        </p:attrNameLst>
                                      </p:cBhvr>
                                      <p:to>
                                        <p:strVal val="visible"/>
                                      </p:to>
                                    </p:set>
                                    <p:animEffect transition="in" filter="fade">
                                      <p:cBhvr>
                                        <p:cTn id="31" dur="500"/>
                                        <p:tgtEl>
                                          <p:spTgt spid="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2027" y="1371451"/>
            <a:ext cx="3272589" cy="332866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mrn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5019" y="814375"/>
            <a:ext cx="4565125" cy="11141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www.mun.ca/biology/scarr/Karp_2_48_rRNA_structure.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6208" y="2179434"/>
            <a:ext cx="4588304" cy="279058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91266" y="4546229"/>
            <a:ext cx="1553793" cy="523220"/>
          </a:xfrm>
          <a:prstGeom prst="rect">
            <a:avLst/>
          </a:prstGeom>
          <a:noFill/>
        </p:spPr>
        <p:txBody>
          <a:bodyPr wrap="square" rtlCol="0">
            <a:spAutoFit/>
          </a:bodyPr>
          <a:lstStyle/>
          <a:p>
            <a:r>
              <a:rPr lang="en-US" dirty="0" smtClean="0"/>
              <a:t>Ribosomal RNA (</a:t>
            </a:r>
            <a:r>
              <a:rPr lang="en-US" dirty="0" err="1" smtClean="0"/>
              <a:t>rRNA</a:t>
            </a:r>
            <a:r>
              <a:rPr lang="en-US" dirty="0" smtClean="0"/>
              <a:t>)</a:t>
            </a:r>
            <a:endParaRPr lang="ru-RU" dirty="0"/>
          </a:p>
        </p:txBody>
      </p:sp>
      <p:sp>
        <p:nvSpPr>
          <p:cNvPr id="2" name="Заголовок 1"/>
          <p:cNvSpPr>
            <a:spLocks noGrp="1"/>
          </p:cNvSpPr>
          <p:nvPr>
            <p:ph type="title"/>
          </p:nvPr>
        </p:nvSpPr>
        <p:spPr>
          <a:xfrm>
            <a:off x="591266" y="184467"/>
            <a:ext cx="7886700" cy="540531"/>
          </a:xfrm>
        </p:spPr>
        <p:txBody>
          <a:bodyPr/>
          <a:lstStyle/>
          <a:p>
            <a:pPr algn="ctr"/>
            <a:r>
              <a:rPr lang="en-US" dirty="0" smtClean="0"/>
              <a:t>Main types of RNAs</a:t>
            </a:r>
            <a:endParaRPr lang="ru-RU" dirty="0"/>
          </a:p>
        </p:txBody>
      </p:sp>
      <p:sp>
        <p:nvSpPr>
          <p:cNvPr id="4" name="TextBox 3"/>
          <p:cNvSpPr txBox="1"/>
          <p:nvPr/>
        </p:nvSpPr>
        <p:spPr>
          <a:xfrm>
            <a:off x="5280144" y="4757630"/>
            <a:ext cx="2110683" cy="307777"/>
          </a:xfrm>
          <a:prstGeom prst="rect">
            <a:avLst/>
          </a:prstGeom>
          <a:noFill/>
        </p:spPr>
        <p:txBody>
          <a:bodyPr wrap="square" rtlCol="0">
            <a:spAutoFit/>
          </a:bodyPr>
          <a:lstStyle/>
          <a:p>
            <a:r>
              <a:rPr lang="en-US" dirty="0" smtClean="0"/>
              <a:t>Transfer RNA (</a:t>
            </a:r>
            <a:r>
              <a:rPr lang="en-US" dirty="0" err="1" smtClean="0"/>
              <a:t>tRNA</a:t>
            </a:r>
            <a:r>
              <a:rPr lang="en-US" dirty="0" smtClean="0"/>
              <a:t>)</a:t>
            </a:r>
            <a:endParaRPr lang="ru-RU" dirty="0"/>
          </a:p>
        </p:txBody>
      </p:sp>
      <p:sp>
        <p:nvSpPr>
          <p:cNvPr id="5" name="TextBox 4"/>
          <p:cNvSpPr txBox="1"/>
          <p:nvPr/>
        </p:nvSpPr>
        <p:spPr>
          <a:xfrm>
            <a:off x="5795782" y="962525"/>
            <a:ext cx="2805077" cy="307777"/>
          </a:xfrm>
          <a:prstGeom prst="rect">
            <a:avLst/>
          </a:prstGeom>
          <a:noFill/>
        </p:spPr>
        <p:txBody>
          <a:bodyPr wrap="square" rtlCol="0">
            <a:spAutoFit/>
          </a:bodyPr>
          <a:lstStyle/>
          <a:p>
            <a:r>
              <a:rPr lang="en-US" dirty="0" smtClean="0"/>
              <a:t>Messenger RNA (mRNA)</a:t>
            </a:r>
            <a:endParaRPr lang="ru-RU" dirty="0"/>
          </a:p>
        </p:txBody>
      </p:sp>
    </p:spTree>
    <p:extLst>
      <p:ext uri="{BB962C8B-B14F-4D97-AF65-F5344CB8AC3E}">
        <p14:creationId xmlns:p14="http://schemas.microsoft.com/office/powerpoint/2010/main" xmlns="" val="2132396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596" t="30551" r="25308" b="30987"/>
          <a:stretch/>
        </p:blipFill>
        <p:spPr bwMode="auto">
          <a:xfrm>
            <a:off x="128164" y="175414"/>
            <a:ext cx="8963186" cy="4609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0437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ctrTitle"/>
          </p:nvPr>
        </p:nvSpPr>
        <p:spPr>
          <a:xfrm>
            <a:off x="165775" y="81475"/>
            <a:ext cx="8520600" cy="1013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200" b="1">
                <a:latin typeface="Calibri"/>
                <a:ea typeface="Calibri"/>
                <a:cs typeface="Calibri"/>
                <a:sym typeface="Calibri"/>
              </a:rPr>
              <a:t>LEARNING OUTCOMES</a:t>
            </a:r>
            <a:endParaRPr sz="3200" b="1">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r>
              <a:rPr lang="en-US" sz="3200" b="1">
                <a:latin typeface="Calibri"/>
                <a:ea typeface="Calibri"/>
                <a:cs typeface="Calibri"/>
                <a:sym typeface="Calibri"/>
              </a:rPr>
              <a:t>As a result of the lesson you will be able to:</a:t>
            </a:r>
            <a:endParaRPr/>
          </a:p>
        </p:txBody>
      </p:sp>
      <p:sp>
        <p:nvSpPr>
          <p:cNvPr id="145" name="Google Shape;145;p27"/>
          <p:cNvSpPr txBox="1">
            <a:spLocks noGrp="1"/>
          </p:cNvSpPr>
          <p:nvPr>
            <p:ph type="subTitle" idx="1"/>
          </p:nvPr>
        </p:nvSpPr>
        <p:spPr>
          <a:xfrm>
            <a:off x="9925" y="1046225"/>
            <a:ext cx="9134100" cy="4011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2000" dirty="0">
                <a:solidFill>
                  <a:schemeClr val="dk1"/>
                </a:solidFill>
              </a:rPr>
              <a:t>- describe, identify, and draw the components of nucleosides and nucleotides</a:t>
            </a:r>
            <a:endParaRPr sz="2000" dirty="0">
              <a:solidFill>
                <a:schemeClr val="dk1"/>
              </a:solidFill>
            </a:endParaRPr>
          </a:p>
          <a:p>
            <a:pPr marL="0" lvl="0" indent="0" algn="just" rtl="0">
              <a:lnSpc>
                <a:spcPct val="100000"/>
              </a:lnSpc>
              <a:spcBef>
                <a:spcPts val="0"/>
              </a:spcBef>
              <a:spcAft>
                <a:spcPts val="0"/>
              </a:spcAft>
              <a:buSzPts val="2800"/>
              <a:buNone/>
            </a:pPr>
            <a:r>
              <a:rPr lang="en-US" sz="2000" dirty="0">
                <a:solidFill>
                  <a:schemeClr val="dk1"/>
                </a:solidFill>
              </a:rPr>
              <a:t>- describe and identify nucleic acid chains in DNA and RNA</a:t>
            </a:r>
            <a:endParaRPr sz="2000" dirty="0">
              <a:solidFill>
                <a:schemeClr val="dk1"/>
              </a:solidFill>
            </a:endParaRPr>
          </a:p>
          <a:p>
            <a:pPr marL="0" lvl="0" indent="0" algn="just" rtl="0">
              <a:lnSpc>
                <a:spcPct val="100000"/>
              </a:lnSpc>
              <a:spcBef>
                <a:spcPts val="0"/>
              </a:spcBef>
              <a:spcAft>
                <a:spcPts val="0"/>
              </a:spcAft>
              <a:buSzPts val="2800"/>
              <a:buNone/>
            </a:pPr>
            <a:endParaRPr sz="1000" dirty="0">
              <a:solidFill>
                <a:schemeClr val="dk1"/>
              </a:solidFill>
            </a:endParaRPr>
          </a:p>
          <a:p>
            <a:pPr marL="0" lvl="0" indent="0" algn="just" rtl="0">
              <a:lnSpc>
                <a:spcPct val="100000"/>
              </a:lnSpc>
              <a:spcBef>
                <a:spcPts val="0"/>
              </a:spcBef>
              <a:spcAft>
                <a:spcPts val="0"/>
              </a:spcAft>
              <a:buSzPts val="2800"/>
              <a:buNone/>
            </a:pPr>
            <a:r>
              <a:rPr lang="en-US" sz="1600" dirty="0">
                <a:solidFill>
                  <a:schemeClr val="dk1"/>
                </a:solidFill>
              </a:rPr>
              <a:t>Topics</a:t>
            </a:r>
            <a:endParaRPr sz="1600" dirty="0">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US" sz="1600" dirty="0">
                <a:solidFill>
                  <a:schemeClr val="dk1"/>
                </a:solidFill>
              </a:rPr>
              <a:t>- Composition and structure of components of nucleic acids: nitrogen bases, </a:t>
            </a:r>
            <a:r>
              <a:rPr lang="en-US" sz="1600" dirty="0" err="1">
                <a:solidFill>
                  <a:schemeClr val="dk1"/>
                </a:solidFill>
              </a:rPr>
              <a:t>monosaccharides</a:t>
            </a:r>
            <a:endParaRPr sz="1600" dirty="0">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US" sz="1600" dirty="0">
                <a:solidFill>
                  <a:schemeClr val="dk1"/>
                </a:solidFill>
              </a:rPr>
              <a:t>- Nucleosides and nucleotides – products of incomplete hydrolysis of nucleic acids</a:t>
            </a:r>
            <a:endParaRPr sz="1600" dirty="0">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US" sz="1600" dirty="0">
                <a:solidFill>
                  <a:schemeClr val="dk1"/>
                </a:solidFill>
              </a:rPr>
              <a:t>- Structure of nucleotides</a:t>
            </a:r>
            <a:endParaRPr sz="1600" dirty="0">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US" sz="1600" dirty="0">
                <a:solidFill>
                  <a:schemeClr val="dk1"/>
                </a:solidFill>
              </a:rPr>
              <a:t>- Structure and biochemical functions of DNA</a:t>
            </a:r>
            <a:endParaRPr sz="1600" dirty="0">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US" sz="1600" dirty="0">
                <a:solidFill>
                  <a:schemeClr val="dk1"/>
                </a:solidFill>
              </a:rPr>
              <a:t>- Types of RNA, their structural organization and their biological role</a:t>
            </a:r>
            <a:endParaRPr sz="1600" dirty="0">
              <a:solidFill>
                <a:schemeClr val="dk1"/>
              </a:solidFill>
            </a:endParaRPr>
          </a:p>
          <a:p>
            <a:pPr marL="0" lvl="0" indent="0" algn="just" rtl="0">
              <a:lnSpc>
                <a:spcPct val="100000"/>
              </a:lnSpc>
              <a:spcBef>
                <a:spcPts val="0"/>
              </a:spcBef>
              <a:spcAft>
                <a:spcPts val="0"/>
              </a:spcAft>
              <a:buClr>
                <a:schemeClr val="dk1"/>
              </a:buClr>
              <a:buSzPts val="1100"/>
              <a:buFont typeface="Arial"/>
              <a:buNone/>
            </a:pPr>
            <a:r>
              <a:rPr lang="en-US" sz="1600" dirty="0">
                <a:solidFill>
                  <a:schemeClr val="dk1"/>
                </a:solidFill>
              </a:rPr>
              <a:t>- Differences in structure, location and functions of DNA and RNA</a:t>
            </a:r>
            <a:endParaRPr sz="1600" dirty="0">
              <a:solidFill>
                <a:schemeClr val="dk1"/>
              </a:solidFill>
            </a:endParaRPr>
          </a:p>
          <a:p>
            <a:pPr marL="0" lvl="0" indent="0" algn="just" rtl="0">
              <a:lnSpc>
                <a:spcPct val="100000"/>
              </a:lnSpc>
              <a:spcBef>
                <a:spcPts val="0"/>
              </a:spcBef>
              <a:spcAft>
                <a:spcPts val="0"/>
              </a:spcAft>
              <a:buSzPts val="2800"/>
              <a:buNone/>
            </a:pPr>
            <a:endParaRPr sz="2000" dirty="0">
              <a:solidFill>
                <a:schemeClr val="dk1"/>
              </a:solidFill>
            </a:endParaRPr>
          </a:p>
        </p:txBody>
      </p:sp>
    </p:spTree>
    <p:extLst>
      <p:ext uri="{BB962C8B-B14F-4D97-AF65-F5344CB8AC3E}">
        <p14:creationId xmlns:p14="http://schemas.microsoft.com/office/powerpoint/2010/main" xmlns="" val="1737181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en-US" dirty="0" smtClean="0"/>
              <a:t>Messenger RNA</a:t>
            </a:r>
            <a:endParaRPr lang="ru-RU" dirty="0"/>
          </a:p>
        </p:txBody>
      </p:sp>
      <p:pic>
        <p:nvPicPr>
          <p:cNvPr id="1026" name="Picture 2" descr="Image result for mrna"/>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379929" y="1224064"/>
            <a:ext cx="3598388" cy="3595443"/>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366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Transfer RNA</a:t>
            </a:r>
            <a:endParaRPr lang="ru-RU" dirty="0"/>
          </a:p>
        </p:txBody>
      </p:sp>
      <p:sp>
        <p:nvSpPr>
          <p:cNvPr id="4" name="Текст 3"/>
          <p:cNvSpPr>
            <a:spLocks noGrp="1"/>
          </p:cNvSpPr>
          <p:nvPr>
            <p:ph type="body" idx="1"/>
          </p:nvPr>
        </p:nvSpPr>
        <p:spPr/>
        <p:txBody>
          <a:bodyPr/>
          <a:lstStyle/>
          <a:p>
            <a:r>
              <a:rPr lang="en-US" dirty="0" smtClean="0"/>
              <a:t>Length – 76-90 nucleotides</a:t>
            </a:r>
          </a:p>
          <a:p>
            <a:r>
              <a:rPr lang="en-US" dirty="0" smtClean="0"/>
              <a:t>Structure – stem-loop (cloverleaf)</a:t>
            </a:r>
          </a:p>
          <a:p>
            <a:r>
              <a:rPr lang="en-US" dirty="0" smtClean="0"/>
              <a:t>Function – transfer of amino acids in accordance with genetic code during the protein synthesis</a:t>
            </a:r>
            <a:endParaRPr lang="ru-RU" dirty="0"/>
          </a:p>
        </p:txBody>
      </p:sp>
      <p:sp>
        <p:nvSpPr>
          <p:cNvPr id="5" name="Текст 4"/>
          <p:cNvSpPr>
            <a:spLocks noGrp="1"/>
          </p:cNvSpPr>
          <p:nvPr>
            <p:ph type="body" idx="2"/>
          </p:nvPr>
        </p:nvSpPr>
        <p:spPr/>
        <p:txBody>
          <a:bodyPr/>
          <a:lstStyle/>
          <a:p>
            <a:endParaRPr lang="ru-RU"/>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3820" y="1196283"/>
            <a:ext cx="3969539" cy="34719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4473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p:nvPr/>
        </p:nvSpPr>
        <p:spPr>
          <a:xfrm>
            <a:off x="2000681" y="0"/>
            <a:ext cx="5788908" cy="4812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509"/>
              <a:buFont typeface="Calibri"/>
              <a:buNone/>
            </a:pPr>
            <a:r>
              <a:rPr lang="en-US" sz="3000" b="0" i="0" u="none" strike="noStrike" cap="none" dirty="0" smtClean="0">
                <a:solidFill>
                  <a:schemeClr val="dk1"/>
                </a:solidFill>
                <a:latin typeface="Arial"/>
                <a:ea typeface="Arial"/>
                <a:cs typeface="Arial"/>
                <a:sym typeface="Arial"/>
              </a:rPr>
              <a:t>Ribosomes and ribosomal RNAs</a:t>
            </a:r>
            <a:endParaRPr sz="3000" b="0" i="0" u="none" strike="noStrike" cap="none" dirty="0">
              <a:solidFill>
                <a:schemeClr val="dk1"/>
              </a:solidFill>
              <a:latin typeface="Arial"/>
              <a:ea typeface="Arial"/>
              <a:cs typeface="Arial"/>
              <a:sym typeface="Arial"/>
            </a:endParaRPr>
          </a:p>
        </p:txBody>
      </p:sp>
      <p:pic>
        <p:nvPicPr>
          <p:cNvPr id="271" name="Google Shape;271;p36" descr="D:\Garrett\ch11\GA11_25.GIF"/>
          <p:cNvPicPr preferRelativeResize="0"/>
          <p:nvPr/>
        </p:nvPicPr>
        <p:blipFill rotWithShape="1">
          <a:blip r:embed="rId3">
            <a:alphaModFix/>
          </a:blip>
          <a:srcRect l="3195" t="20060" r="3363" b="10763"/>
          <a:stretch/>
        </p:blipFill>
        <p:spPr>
          <a:xfrm>
            <a:off x="990025" y="481263"/>
            <a:ext cx="7953876" cy="4365550"/>
          </a:xfrm>
          <a:prstGeom prst="rect">
            <a:avLst/>
          </a:prstGeom>
          <a:noFill/>
          <a:ln>
            <a:noFill/>
          </a:ln>
        </p:spPr>
      </p:pic>
    </p:spTree>
    <p:extLst>
      <p:ext uri="{BB962C8B-B14F-4D97-AF65-F5344CB8AC3E}">
        <p14:creationId xmlns:p14="http://schemas.microsoft.com/office/powerpoint/2010/main" xmlns="" val="2256026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r>
              <a:rPr lang="en-US" b="1" dirty="0">
                <a:solidFill>
                  <a:schemeClr val="tx1"/>
                </a:solidFill>
              </a:rPr>
              <a:t>Readings: </a:t>
            </a:r>
            <a:r>
              <a:rPr lang="en-US" dirty="0" err="1">
                <a:solidFill>
                  <a:schemeClr val="tx1"/>
                </a:solidFill>
              </a:rPr>
              <a:t>McMurry</a:t>
            </a:r>
            <a:r>
              <a:rPr lang="en-US" dirty="0">
                <a:solidFill>
                  <a:schemeClr val="tx1"/>
                </a:solidFill>
              </a:rPr>
              <a:t>, pp. 814-823; Raymond, pp. 498-515.</a:t>
            </a:r>
            <a:endParaRPr lang="ru-RU" dirty="0">
              <a:solidFill>
                <a:schemeClr val="tx1"/>
              </a:solidFill>
            </a:endParaRPr>
          </a:p>
        </p:txBody>
      </p:sp>
    </p:spTree>
    <p:extLst>
      <p:ext uri="{BB962C8B-B14F-4D97-AF65-F5344CB8AC3E}">
        <p14:creationId xmlns:p14="http://schemas.microsoft.com/office/powerpoint/2010/main" xmlns="" val="91094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42401" y="95089"/>
            <a:ext cx="7886700" cy="496177"/>
          </a:xfrm>
        </p:spPr>
        <p:txBody>
          <a:bodyPr/>
          <a:lstStyle/>
          <a:p>
            <a:pPr algn="ctr"/>
            <a:r>
              <a:rPr lang="en-US" dirty="0" smtClean="0"/>
              <a:t>Case study</a:t>
            </a:r>
            <a:endParaRPr lang="ru-RU" dirty="0"/>
          </a:p>
        </p:txBody>
      </p:sp>
      <p:sp>
        <p:nvSpPr>
          <p:cNvPr id="6" name="Текст 5"/>
          <p:cNvSpPr>
            <a:spLocks noGrp="1"/>
          </p:cNvSpPr>
          <p:nvPr>
            <p:ph type="body" idx="1"/>
          </p:nvPr>
        </p:nvSpPr>
        <p:spPr>
          <a:xfrm>
            <a:off x="628650" y="660019"/>
            <a:ext cx="3886200" cy="3382592"/>
          </a:xfrm>
        </p:spPr>
        <p:txBody>
          <a:bodyPr>
            <a:normAutofit fontScale="92500" lnSpcReduction="20000"/>
          </a:bodyPr>
          <a:lstStyle/>
          <a:p>
            <a:pPr marL="114300" indent="0" algn="just">
              <a:buNone/>
            </a:pPr>
            <a:r>
              <a:rPr lang="en-US" dirty="0" smtClean="0">
                <a:latin typeface="Times New Roman" pitchFamily="18" charset="0"/>
                <a:cs typeface="Times New Roman" pitchFamily="18" charset="0"/>
              </a:rPr>
              <a:t>In 2010 </a:t>
            </a:r>
            <a:r>
              <a:rPr lang="en-US" dirty="0" smtClean="0"/>
              <a:t>F</a:t>
            </a:r>
            <a:r>
              <a:rPr lang="en-US" dirty="0"/>
              <a:t>. Wolfe-Simon </a:t>
            </a:r>
            <a:r>
              <a:rPr lang="en-US" dirty="0" smtClean="0"/>
              <a:t>and J</a:t>
            </a:r>
            <a:r>
              <a:rPr lang="en-US" dirty="0"/>
              <a:t>. Switzer </a:t>
            </a:r>
            <a:r>
              <a:rPr lang="en-US" dirty="0" smtClean="0"/>
              <a:t>Blum discovered bacteria </a:t>
            </a:r>
            <a:r>
              <a:rPr lang="en-US" i="1" dirty="0" err="1" smtClean="0"/>
              <a:t>Halomonas</a:t>
            </a:r>
            <a:r>
              <a:rPr lang="en-US" dirty="0"/>
              <a:t> sp. </a:t>
            </a:r>
            <a:r>
              <a:rPr lang="en-US" dirty="0" smtClean="0"/>
              <a:t>GFAJ-1, that live in the lake Mono (state California, USA) with low concentration of phosphorus and high concentration of </a:t>
            </a:r>
            <a:r>
              <a:rPr lang="en-US" dirty="0" err="1" smtClean="0"/>
              <a:t>arsenicum</a:t>
            </a:r>
            <a:r>
              <a:rPr lang="en-US" dirty="0" smtClean="0"/>
              <a:t>. They claimed that this microorganism can substitute arsenate for phosphate in its DNA. After two years this hypothesis was refuted. How do you think, why this hypothesis was made and why it was refuted by other scientists? </a:t>
            </a:r>
          </a:p>
          <a:p>
            <a:pPr marL="114300" indent="0" algn="just">
              <a:buNone/>
            </a:pPr>
            <a:r>
              <a:rPr lang="en-US" dirty="0" smtClean="0"/>
              <a:t>  </a:t>
            </a:r>
            <a:endParaRPr lang="ru-RU" dirty="0">
              <a:latin typeface="Times New Roman" pitchFamily="18" charset="0"/>
              <a:cs typeface="Times New Roman" pitchFamily="18" charset="0"/>
            </a:endParaRPr>
          </a:p>
        </p:txBody>
      </p:sp>
      <p:pic>
        <p:nvPicPr>
          <p:cNvPr id="3074" name="Picture 2" descr="https://upload.wikimedia.org/wikipedia/commons/thumb/4/47/AsDNA_chemical_structure.svg/280px-AsDNA_chemical_structure.sv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1391" y="543140"/>
            <a:ext cx="3740103" cy="445341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GFAJ-1 (grown on arsenic).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5575" y="3451428"/>
            <a:ext cx="2619375" cy="1609726"/>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s://upload.wikimedia.org/wikipedia/commons/thumb/0/06/Mono_Lake_1.JPG/200px-Mono_Lake_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18781" y="3541916"/>
            <a:ext cx="1905000"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086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ctrTitle"/>
          </p:nvPr>
        </p:nvSpPr>
        <p:spPr>
          <a:xfrm>
            <a:off x="609600" y="285750"/>
            <a:ext cx="7772400" cy="742950"/>
          </a:xfrm>
          <a:prstGeom prst="rect">
            <a:avLst/>
          </a:prstGeom>
          <a:solidFill>
            <a:schemeClr val="hlink"/>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00"/>
              </a:buClr>
              <a:buSzPts val="4500"/>
              <a:buFont typeface="Comic Sans MS"/>
              <a:buNone/>
            </a:pPr>
            <a:r>
              <a:rPr lang="ru" sz="4500" b="0" i="0" u="none" dirty="0">
                <a:solidFill>
                  <a:srgbClr val="FFFF00"/>
                </a:solidFill>
                <a:latin typeface="Comic Sans MS"/>
                <a:ea typeface="Comic Sans MS"/>
                <a:cs typeface="Comic Sans MS"/>
                <a:sym typeface="Comic Sans MS"/>
              </a:rPr>
              <a:t>What are </a:t>
            </a:r>
            <a:r>
              <a:rPr lang="en-US" sz="4500" b="0" i="0" u="none" dirty="0" smtClean="0">
                <a:solidFill>
                  <a:srgbClr val="FFFF00"/>
                </a:solidFill>
                <a:latin typeface="Comic Sans MS"/>
                <a:ea typeface="Comic Sans MS"/>
                <a:cs typeface="Comic Sans MS"/>
                <a:sym typeface="Comic Sans MS"/>
              </a:rPr>
              <a:t>nucleic acids</a:t>
            </a:r>
            <a:r>
              <a:rPr lang="ru" sz="4500" b="0" i="0" u="none" dirty="0" smtClean="0">
                <a:solidFill>
                  <a:srgbClr val="FFFF00"/>
                </a:solidFill>
                <a:latin typeface="Comic Sans MS"/>
                <a:ea typeface="Comic Sans MS"/>
                <a:cs typeface="Comic Sans MS"/>
                <a:sym typeface="Comic Sans MS"/>
              </a:rPr>
              <a:t>?</a:t>
            </a:r>
            <a:endParaRPr dirty="0"/>
          </a:p>
        </p:txBody>
      </p:sp>
      <p:sp>
        <p:nvSpPr>
          <p:cNvPr id="138" name="Google Shape;138;p26"/>
          <p:cNvSpPr txBox="1">
            <a:spLocks noGrp="1"/>
          </p:cNvSpPr>
          <p:nvPr>
            <p:ph type="subTitle" idx="1"/>
          </p:nvPr>
        </p:nvSpPr>
        <p:spPr>
          <a:xfrm>
            <a:off x="533400" y="1371600"/>
            <a:ext cx="8153400" cy="36004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4</a:t>
            </a:r>
            <a:r>
              <a:rPr lang="ru" sz="3600" b="1" i="0" u="none" baseline="30000">
                <a:solidFill>
                  <a:schemeClr val="dk1"/>
                </a:solidFill>
                <a:latin typeface="Comic Sans MS"/>
                <a:ea typeface="Comic Sans MS"/>
                <a:cs typeface="Comic Sans MS"/>
                <a:sym typeface="Comic Sans MS"/>
              </a:rPr>
              <a:t>th</a:t>
            </a:r>
            <a:r>
              <a:rPr lang="ru" sz="3600" b="1" i="0" u="none">
                <a:solidFill>
                  <a:schemeClr val="dk1"/>
                </a:solidFill>
                <a:latin typeface="Comic Sans MS"/>
                <a:ea typeface="Comic Sans MS"/>
                <a:cs typeface="Comic Sans MS"/>
                <a:sym typeface="Comic Sans MS"/>
              </a:rPr>
              <a:t> type of </a:t>
            </a:r>
            <a:r>
              <a:rPr lang="ru" sz="3600" b="1" i="0" u="none">
                <a:solidFill>
                  <a:srgbClr val="FF0000"/>
                </a:solidFill>
                <a:latin typeface="Comic Sans MS"/>
                <a:ea typeface="Comic Sans MS"/>
                <a:cs typeface="Comic Sans MS"/>
                <a:sym typeface="Comic Sans MS"/>
              </a:rPr>
              <a:t>macromolecules</a:t>
            </a:r>
            <a:endParaRPr sz="3600"/>
          </a:p>
          <a:p>
            <a:pPr marL="0" lvl="0" indent="0" algn="ctr" rtl="0">
              <a:lnSpc>
                <a:spcPct val="90000"/>
              </a:lnSpc>
              <a:spcBef>
                <a:spcPts val="70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chemical link between generations</a:t>
            </a:r>
            <a:endParaRPr sz="3600"/>
          </a:p>
          <a:p>
            <a:pPr marL="0" lvl="0" indent="0" algn="ctr" rtl="0">
              <a:lnSpc>
                <a:spcPct val="90000"/>
              </a:lnSpc>
              <a:spcBef>
                <a:spcPts val="700"/>
              </a:spcBef>
              <a:spcAft>
                <a:spcPts val="0"/>
              </a:spcAft>
              <a:buClr>
                <a:schemeClr val="dk1"/>
              </a:buClr>
              <a:buSzPts val="3600"/>
              <a:buChar char="•"/>
            </a:pPr>
            <a:r>
              <a:rPr lang="ru" sz="3600" b="1" i="0" u="none">
                <a:solidFill>
                  <a:schemeClr val="dk1"/>
                </a:solidFill>
                <a:latin typeface="Comic Sans MS"/>
                <a:ea typeface="Comic Sans MS"/>
                <a:cs typeface="Comic Sans MS"/>
                <a:sym typeface="Comic Sans MS"/>
              </a:rPr>
              <a:t>The source of </a:t>
            </a:r>
            <a:r>
              <a:rPr lang="ru" sz="3600" b="1" i="0" u="none">
                <a:solidFill>
                  <a:srgbClr val="FF0000"/>
                </a:solidFill>
                <a:latin typeface="Comic Sans MS"/>
                <a:ea typeface="Comic Sans MS"/>
                <a:cs typeface="Comic Sans MS"/>
                <a:sym typeface="Comic Sans MS"/>
              </a:rPr>
              <a:t>genetic information in chromosomes</a:t>
            </a:r>
            <a:endParaRPr sz="3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709057" y="280979"/>
            <a:ext cx="2796629"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Calibri"/>
              <a:buNone/>
            </a:pPr>
            <a:r>
              <a:rPr lang="en-US" sz="3400">
                <a:latin typeface="Arial"/>
                <a:ea typeface="Arial"/>
                <a:cs typeface="Arial"/>
                <a:sym typeface="Arial"/>
              </a:rPr>
              <a:t>Nucleic Acids</a:t>
            </a:r>
            <a:endParaRPr sz="3400">
              <a:latin typeface="Arial"/>
              <a:ea typeface="Arial"/>
              <a:cs typeface="Arial"/>
              <a:sym typeface="Arial"/>
            </a:endParaRPr>
          </a:p>
        </p:txBody>
      </p:sp>
      <p:sp>
        <p:nvSpPr>
          <p:cNvPr id="152" name="Google Shape;152;p28"/>
          <p:cNvSpPr/>
          <p:nvPr/>
        </p:nvSpPr>
        <p:spPr>
          <a:xfrm>
            <a:off x="5120610" y="200055"/>
            <a:ext cx="3183692" cy="40011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deoxyribonucleic acid (DNA) </a:t>
            </a: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120610" y="906364"/>
            <a:ext cx="2547492" cy="400110"/>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ribonucleic acid (RNA) </a:t>
            </a:r>
            <a:endParaRPr sz="1800" b="0" i="0" u="none" strike="noStrike" cap="none">
              <a:solidFill>
                <a:schemeClr val="dk1"/>
              </a:solidFill>
              <a:latin typeface="Arial"/>
              <a:ea typeface="Arial"/>
              <a:cs typeface="Arial"/>
              <a:sym typeface="Arial"/>
            </a:endParaRPr>
          </a:p>
        </p:txBody>
      </p:sp>
      <p:grpSp>
        <p:nvGrpSpPr>
          <p:cNvPr id="154" name="Google Shape;154;p28"/>
          <p:cNvGrpSpPr/>
          <p:nvPr/>
        </p:nvGrpSpPr>
        <p:grpSpPr>
          <a:xfrm>
            <a:off x="3804190" y="1354743"/>
            <a:ext cx="5197835" cy="3519476"/>
            <a:chOff x="240" y="432"/>
            <a:chExt cx="5214" cy="3122"/>
          </a:xfrm>
        </p:grpSpPr>
        <p:pic>
          <p:nvPicPr>
            <p:cNvPr id="155" name="Google Shape;155;p28"/>
            <p:cNvPicPr preferRelativeResize="0"/>
            <p:nvPr/>
          </p:nvPicPr>
          <p:blipFill rotWithShape="1">
            <a:blip r:embed="rId3">
              <a:alphaModFix/>
            </a:blip>
            <a:srcRect/>
            <a:stretch/>
          </p:blipFill>
          <p:spPr>
            <a:xfrm>
              <a:off x="240" y="432"/>
              <a:ext cx="5084" cy="2774"/>
            </a:xfrm>
            <a:prstGeom prst="rect">
              <a:avLst/>
            </a:prstGeom>
            <a:solidFill>
              <a:schemeClr val="lt1"/>
            </a:solidFill>
            <a:ln>
              <a:noFill/>
            </a:ln>
          </p:spPr>
        </p:pic>
        <p:sp>
          <p:nvSpPr>
            <p:cNvPr id="156" name="Google Shape;156;p28"/>
            <p:cNvSpPr/>
            <p:nvPr/>
          </p:nvSpPr>
          <p:spPr>
            <a:xfrm>
              <a:off x="384" y="2496"/>
              <a:ext cx="12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nucleoside</a:t>
              </a:r>
              <a:endParaRPr sz="1200" b="0" i="0" u="none" strike="noStrike" cap="none">
                <a:solidFill>
                  <a:srgbClr val="000000"/>
                </a:solidFill>
                <a:latin typeface="Arial"/>
                <a:ea typeface="Arial"/>
                <a:cs typeface="Arial"/>
                <a:sym typeface="Arial"/>
              </a:endParaRPr>
            </a:p>
          </p:txBody>
        </p:sp>
        <p:sp>
          <p:nvSpPr>
            <p:cNvPr id="157" name="Google Shape;157;p28"/>
            <p:cNvSpPr/>
            <p:nvPr/>
          </p:nvSpPr>
          <p:spPr>
            <a:xfrm>
              <a:off x="2256" y="2496"/>
              <a:ext cx="12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nucleotides</a:t>
              </a:r>
              <a:endParaRPr sz="1200" b="1" i="0" u="none" strike="noStrike" cap="none">
                <a:solidFill>
                  <a:schemeClr val="dk1"/>
                </a:solidFill>
                <a:latin typeface="Calibri"/>
                <a:ea typeface="Calibri"/>
                <a:cs typeface="Calibri"/>
                <a:sym typeface="Calibri"/>
              </a:endParaRPr>
            </a:p>
          </p:txBody>
        </p:sp>
        <p:sp>
          <p:nvSpPr>
            <p:cNvPr id="158" name="Google Shape;158;p28"/>
            <p:cNvSpPr/>
            <p:nvPr/>
          </p:nvSpPr>
          <p:spPr>
            <a:xfrm>
              <a:off x="3954" y="3254"/>
              <a:ext cx="1500" cy="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nucleic acids</a:t>
              </a:r>
              <a:endParaRPr sz="1200" b="0" i="0" u="none" strike="noStrike" cap="none">
                <a:solidFill>
                  <a:srgbClr val="000000"/>
                </a:solidFill>
                <a:latin typeface="Arial"/>
                <a:ea typeface="Arial"/>
                <a:cs typeface="Arial"/>
                <a:sym typeface="Arial"/>
              </a:endParaRPr>
            </a:p>
          </p:txBody>
        </p:sp>
      </p:grpSp>
      <p:sp>
        <p:nvSpPr>
          <p:cNvPr id="159" name="Google Shape;159;p28"/>
          <p:cNvSpPr/>
          <p:nvPr/>
        </p:nvSpPr>
        <p:spPr>
          <a:xfrm>
            <a:off x="37542" y="1354743"/>
            <a:ext cx="437714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2"/>
                </a:solidFill>
                <a:latin typeface="Arial"/>
                <a:ea typeface="Arial"/>
                <a:cs typeface="Arial"/>
                <a:sym typeface="Arial"/>
              </a:rPr>
              <a:t>monomeric units for nucleic acids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2"/>
                </a:solidFill>
                <a:latin typeface="Arial"/>
                <a:ea typeface="Arial"/>
                <a:cs typeface="Arial"/>
                <a:sym typeface="Arial"/>
              </a:rPr>
              <a:t>=&gt; </a:t>
            </a:r>
            <a:r>
              <a:rPr lang="en-US" sz="2200" b="1" i="1" u="none" strike="noStrike" cap="none">
                <a:solidFill>
                  <a:schemeClr val="dk2"/>
                </a:solidFill>
                <a:latin typeface="Arial"/>
                <a:ea typeface="Arial"/>
                <a:cs typeface="Arial"/>
                <a:sym typeface="Arial"/>
              </a:rPr>
              <a:t>nucleotides</a:t>
            </a:r>
            <a:endParaRPr sz="2200" b="1" i="1" u="none" strike="noStrike" cap="none">
              <a:solidFill>
                <a:schemeClr val="dk1"/>
              </a:solidFill>
              <a:latin typeface="Arial"/>
              <a:ea typeface="Arial"/>
              <a:cs typeface="Arial"/>
              <a:sym typeface="Arial"/>
            </a:endParaRPr>
          </a:p>
        </p:txBody>
      </p:sp>
      <p:sp>
        <p:nvSpPr>
          <p:cNvPr id="160" name="Google Shape;160;p28"/>
          <p:cNvSpPr/>
          <p:nvPr/>
        </p:nvSpPr>
        <p:spPr>
          <a:xfrm>
            <a:off x="709057" y="2780199"/>
            <a:ext cx="3095133"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Sugar</a:t>
            </a:r>
            <a:r>
              <a:rPr lang="en-US" sz="2200" b="0" i="1" u="none" strike="noStrike" cap="none">
                <a:solidFill>
                  <a:srgbClr val="E36C09"/>
                </a:solidFill>
                <a:latin typeface="Arial"/>
                <a:ea typeface="Arial"/>
                <a:cs typeface="Arial"/>
                <a:sym typeface="Arial"/>
              </a:rPr>
              <a:t>:  ribose in RNA, 2-deoxyribose in DNA</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1"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Heterocyclic base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E36C09"/>
                </a:solidFill>
                <a:latin typeface="Arial"/>
                <a:ea typeface="Arial"/>
                <a:cs typeface="Arial"/>
                <a:sym typeface="Arial"/>
              </a:rPr>
              <a:t>Phosphate</a:t>
            </a:r>
            <a:endParaRPr sz="2200" b="1" i="1" u="none" strike="noStrike" cap="none">
              <a:solidFill>
                <a:srgbClr val="E36C09"/>
              </a:solidFill>
              <a:latin typeface="Arial"/>
              <a:ea typeface="Arial"/>
              <a:cs typeface="Arial"/>
              <a:sym typeface="Arial"/>
            </a:endParaRPr>
          </a:p>
        </p:txBody>
      </p:sp>
      <p:cxnSp>
        <p:nvCxnSpPr>
          <p:cNvPr id="161" name="Google Shape;161;p28"/>
          <p:cNvCxnSpPr/>
          <p:nvPr/>
        </p:nvCxnSpPr>
        <p:spPr>
          <a:xfrm>
            <a:off x="333900" y="3029698"/>
            <a:ext cx="375157"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2" name="Google Shape;162;p28"/>
          <p:cNvCxnSpPr/>
          <p:nvPr/>
        </p:nvCxnSpPr>
        <p:spPr>
          <a:xfrm>
            <a:off x="334361" y="4138555"/>
            <a:ext cx="406493"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3" name="Google Shape;163;p28"/>
          <p:cNvCxnSpPr/>
          <p:nvPr/>
        </p:nvCxnSpPr>
        <p:spPr>
          <a:xfrm>
            <a:off x="334363" y="4796423"/>
            <a:ext cx="361251"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4" name="Google Shape;164;p28"/>
          <p:cNvCxnSpPr/>
          <p:nvPr/>
        </p:nvCxnSpPr>
        <p:spPr>
          <a:xfrm rot="10800000">
            <a:off x="96384" y="4080411"/>
            <a:ext cx="237978"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5" name="Google Shape;165;p28"/>
          <p:cNvCxnSpPr/>
          <p:nvPr/>
        </p:nvCxnSpPr>
        <p:spPr>
          <a:xfrm rot="10800000">
            <a:off x="334361" y="3029698"/>
            <a:ext cx="0" cy="1766725"/>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6" name="Google Shape;166;p28"/>
          <p:cNvCxnSpPr/>
          <p:nvPr/>
        </p:nvCxnSpPr>
        <p:spPr>
          <a:xfrm rot="10800000">
            <a:off x="96384" y="2499742"/>
            <a:ext cx="0" cy="156631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67" name="Google Shape;167;p28"/>
          <p:cNvCxnSpPr/>
          <p:nvPr/>
        </p:nvCxnSpPr>
        <p:spPr>
          <a:xfrm>
            <a:off x="3432076" y="843558"/>
            <a:ext cx="1572000" cy="262800"/>
          </a:xfrm>
          <a:prstGeom prst="bentConnector3">
            <a:avLst>
              <a:gd name="adj1" fmla="val 50000"/>
            </a:avLst>
          </a:prstGeom>
          <a:noFill/>
          <a:ln w="25400" cap="flat" cmpd="sng">
            <a:solidFill>
              <a:schemeClr val="accent6"/>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8" name="Google Shape;168;p28"/>
          <p:cNvCxnSpPr/>
          <p:nvPr/>
        </p:nvCxnSpPr>
        <p:spPr>
          <a:xfrm rot="10800000" flipH="1">
            <a:off x="3432076" y="400142"/>
            <a:ext cx="1584300" cy="299400"/>
          </a:xfrm>
          <a:prstGeom prst="bent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169" name="Google Shape;169;p28"/>
          <p:cNvCxnSpPr/>
          <p:nvPr/>
        </p:nvCxnSpPr>
        <p:spPr>
          <a:xfrm flipH="1">
            <a:off x="96384" y="2499742"/>
            <a:ext cx="1091240" cy="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cxnSp>
        <p:nvCxnSpPr>
          <p:cNvPr id="170" name="Google Shape;170;p28"/>
          <p:cNvCxnSpPr/>
          <p:nvPr/>
        </p:nvCxnSpPr>
        <p:spPr>
          <a:xfrm rot="10800000">
            <a:off x="1187624" y="2182808"/>
            <a:ext cx="0" cy="316934"/>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Tree>
    <p:extLst>
      <p:ext uri="{BB962C8B-B14F-4D97-AF65-F5344CB8AC3E}">
        <p14:creationId xmlns:p14="http://schemas.microsoft.com/office/powerpoint/2010/main" xmlns="" val="2828669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a:off x="76200" y="228600"/>
            <a:ext cx="8915400" cy="4354115"/>
          </a:xfrm>
          <a:prstGeom prst="rect">
            <a:avLst/>
          </a:prstGeom>
          <a:noFill/>
          <a:ln>
            <a:noFill/>
          </a:ln>
        </p:spPr>
        <p:txBody>
          <a:bodyPr spcFirstLastPara="1" wrap="square" lIns="91425" tIns="45700" rIns="91425" bIns="45700" anchor="t" anchorCtr="0">
            <a:normAutofit fontScale="92500" lnSpcReduction="20000"/>
          </a:bodyPr>
          <a:lstStyle/>
          <a:p>
            <a:pPr marL="171450" lvl="0" indent="-171450" algn="ctr" rtl="0">
              <a:lnSpc>
                <a:spcPct val="120000"/>
              </a:lnSpc>
              <a:spcBef>
                <a:spcPts val="0"/>
              </a:spcBef>
              <a:spcAft>
                <a:spcPts val="0"/>
              </a:spcAft>
              <a:buClr>
                <a:srgbClr val="000000"/>
              </a:buClr>
              <a:buSzPts val="2100"/>
              <a:buNone/>
            </a:pPr>
            <a:r>
              <a:rPr lang="ru" sz="2100" b="1" i="0" u="sng" dirty="0">
                <a:solidFill>
                  <a:srgbClr val="000000"/>
                </a:solidFill>
                <a:latin typeface="Calibri"/>
                <a:ea typeface="Calibri"/>
                <a:cs typeface="Calibri"/>
                <a:sym typeface="Calibri"/>
              </a:rPr>
              <a:t>A gene is a small region in the DNA.</a:t>
            </a:r>
            <a:endParaRPr dirty="0"/>
          </a:p>
          <a:p>
            <a:pPr marL="171450" lvl="0" indent="-171450" algn="ctr" rtl="0">
              <a:lnSpc>
                <a:spcPct val="120000"/>
              </a:lnSpc>
              <a:spcBef>
                <a:spcPts val="700"/>
              </a:spcBef>
              <a:spcAft>
                <a:spcPts val="0"/>
              </a:spcAft>
              <a:buClr>
                <a:schemeClr val="dk1"/>
              </a:buClr>
              <a:buSzPts val="2000"/>
              <a:buNone/>
            </a:pPr>
            <a:endParaRPr sz="2000" b="1" i="0" u="sng" dirty="0">
              <a:solidFill>
                <a:srgbClr val="000000"/>
              </a:solidFill>
              <a:latin typeface="Calibri"/>
              <a:ea typeface="Calibri"/>
              <a:cs typeface="Calibri"/>
              <a:sym typeface="Calibri"/>
            </a:endParaRPr>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chemeClr val="dk1"/>
                </a:solidFill>
                <a:latin typeface="Calibri"/>
                <a:ea typeface="Calibri"/>
                <a:cs typeface="Calibri"/>
                <a:sym typeface="Calibri"/>
              </a:rPr>
              <a:t>Nucleic acids store and transmit hereditary information</a:t>
            </a:r>
            <a:r>
              <a:rPr lang="ru" sz="1600" b="1" i="0" u="none" dirty="0">
                <a:solidFill>
                  <a:schemeClr val="dk1"/>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There are two types of nucleic acids: </a:t>
            </a:r>
            <a:endParaRPr dirty="0"/>
          </a:p>
          <a:p>
            <a:pPr marL="171450" lvl="0" indent="-171450" algn="l" rtl="0">
              <a:lnSpc>
                <a:spcPct val="120000"/>
              </a:lnSpc>
              <a:spcBef>
                <a:spcPts val="700"/>
              </a:spcBef>
              <a:spcAft>
                <a:spcPts val="0"/>
              </a:spcAft>
              <a:buClr>
                <a:srgbClr val="0000FF"/>
              </a:buClr>
              <a:buSzPts val="2000"/>
              <a:buNone/>
            </a:pPr>
            <a:r>
              <a:rPr lang="ru" sz="2000" b="1" i="0" u="none" dirty="0">
                <a:solidFill>
                  <a:srgbClr val="0000FF"/>
                </a:solidFill>
                <a:latin typeface="Calibri"/>
                <a:ea typeface="Calibri"/>
                <a:cs typeface="Calibri"/>
                <a:sym typeface="Calibri"/>
              </a:rPr>
              <a:t>       1)- </a:t>
            </a:r>
            <a:r>
              <a:rPr lang="ru" sz="2000" b="1" i="0" u="sng" dirty="0">
                <a:solidFill>
                  <a:srgbClr val="0000FF"/>
                </a:solidFill>
                <a:latin typeface="Calibri"/>
                <a:ea typeface="Calibri"/>
                <a:cs typeface="Calibri"/>
                <a:sym typeface="Calibri"/>
              </a:rPr>
              <a:t>r</a:t>
            </a:r>
            <a:r>
              <a:rPr lang="ru" sz="2000" b="1" i="0" u="none" dirty="0">
                <a:solidFill>
                  <a:srgbClr val="FF3300"/>
                </a:solidFill>
                <a:latin typeface="Calibri"/>
                <a:ea typeface="Calibri"/>
                <a:cs typeface="Calibri"/>
                <a:sym typeface="Calibri"/>
              </a:rPr>
              <a:t>ibo</a:t>
            </a:r>
            <a:r>
              <a:rPr lang="ru" sz="2000" b="1" i="0" u="sng" dirty="0">
                <a:solidFill>
                  <a:srgbClr val="0000FF"/>
                </a:solidFill>
                <a:latin typeface="Calibri"/>
                <a:ea typeface="Calibri"/>
                <a:cs typeface="Calibri"/>
                <a:sym typeface="Calibri"/>
              </a:rPr>
              <a:t>n</a:t>
            </a:r>
            <a:r>
              <a:rPr lang="ru" sz="2000" b="1" i="0" u="none" dirty="0">
                <a:solidFill>
                  <a:srgbClr val="FF3300"/>
                </a:solidFill>
                <a:latin typeface="Calibri"/>
                <a:ea typeface="Calibri"/>
                <a:cs typeface="Calibri"/>
                <a:sym typeface="Calibri"/>
              </a:rPr>
              <a:t>ucleic </a:t>
            </a:r>
            <a:r>
              <a:rPr lang="ru" sz="2000" b="1" i="0" u="sng" dirty="0">
                <a:solidFill>
                  <a:srgbClr val="0000FF"/>
                </a:solidFill>
                <a:latin typeface="Calibri"/>
                <a:ea typeface="Calibri"/>
                <a:cs typeface="Calibri"/>
                <a:sym typeface="Calibri"/>
              </a:rPr>
              <a:t>a</a:t>
            </a:r>
            <a:r>
              <a:rPr lang="ru" sz="2000" b="1" i="0" u="none" dirty="0">
                <a:solidFill>
                  <a:srgbClr val="FF3300"/>
                </a:solidFill>
                <a:latin typeface="Calibri"/>
                <a:ea typeface="Calibri"/>
                <a:cs typeface="Calibri"/>
                <a:sym typeface="Calibri"/>
              </a:rPr>
              <a:t>cid (</a:t>
            </a:r>
            <a:r>
              <a:rPr lang="ru" sz="2000" b="1" i="0" u="none" dirty="0">
                <a:solidFill>
                  <a:srgbClr val="0000FF"/>
                </a:solidFill>
                <a:latin typeface="Calibri"/>
                <a:ea typeface="Calibri"/>
                <a:cs typeface="Calibri"/>
                <a:sym typeface="Calibri"/>
              </a:rPr>
              <a:t>RNA</a:t>
            </a:r>
            <a:r>
              <a:rPr lang="ru" sz="2000" b="1" i="0" u="none" dirty="0">
                <a:solidFill>
                  <a:srgbClr val="FF3300"/>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0000FF"/>
              </a:buClr>
              <a:buSzPts val="2000"/>
              <a:buNone/>
            </a:pPr>
            <a:r>
              <a:rPr lang="ru" sz="2000" b="1" i="0" u="none" dirty="0">
                <a:solidFill>
                  <a:srgbClr val="0000FF"/>
                </a:solidFill>
                <a:latin typeface="Calibri"/>
                <a:ea typeface="Calibri"/>
                <a:cs typeface="Calibri"/>
                <a:sym typeface="Calibri"/>
              </a:rPr>
              <a:t>       2)- </a:t>
            </a:r>
            <a:r>
              <a:rPr lang="ru" sz="2000" b="1" i="0" u="sng" dirty="0">
                <a:solidFill>
                  <a:srgbClr val="0000FF"/>
                </a:solidFill>
                <a:latin typeface="Calibri"/>
                <a:ea typeface="Calibri"/>
                <a:cs typeface="Calibri"/>
                <a:sym typeface="Calibri"/>
              </a:rPr>
              <a:t>d</a:t>
            </a:r>
            <a:r>
              <a:rPr lang="ru" sz="2000" b="1" i="0" u="none" dirty="0">
                <a:solidFill>
                  <a:srgbClr val="FF3300"/>
                </a:solidFill>
                <a:latin typeface="Calibri"/>
                <a:ea typeface="Calibri"/>
                <a:cs typeface="Calibri"/>
                <a:sym typeface="Calibri"/>
              </a:rPr>
              <a:t>eoxyribo</a:t>
            </a:r>
            <a:r>
              <a:rPr lang="ru" sz="2000" b="1" i="0" u="sng" dirty="0">
                <a:solidFill>
                  <a:srgbClr val="0000FF"/>
                </a:solidFill>
                <a:latin typeface="Calibri"/>
                <a:ea typeface="Calibri"/>
                <a:cs typeface="Calibri"/>
                <a:sym typeface="Calibri"/>
              </a:rPr>
              <a:t>n</a:t>
            </a:r>
            <a:r>
              <a:rPr lang="ru" sz="2000" b="1" i="0" u="none" dirty="0">
                <a:solidFill>
                  <a:srgbClr val="FF3300"/>
                </a:solidFill>
                <a:latin typeface="Calibri"/>
                <a:ea typeface="Calibri"/>
                <a:cs typeface="Calibri"/>
                <a:sym typeface="Calibri"/>
              </a:rPr>
              <a:t>ucleic </a:t>
            </a:r>
            <a:r>
              <a:rPr lang="ru" sz="2000" b="1" i="0" u="sng" dirty="0">
                <a:solidFill>
                  <a:srgbClr val="0000FF"/>
                </a:solidFill>
                <a:latin typeface="Calibri"/>
                <a:ea typeface="Calibri"/>
                <a:cs typeface="Calibri"/>
                <a:sym typeface="Calibri"/>
              </a:rPr>
              <a:t>a</a:t>
            </a:r>
            <a:r>
              <a:rPr lang="ru" sz="2000" b="1" i="0" u="none" dirty="0">
                <a:solidFill>
                  <a:srgbClr val="FF3300"/>
                </a:solidFill>
                <a:latin typeface="Calibri"/>
                <a:ea typeface="Calibri"/>
                <a:cs typeface="Calibri"/>
                <a:sym typeface="Calibri"/>
              </a:rPr>
              <a:t>cid (</a:t>
            </a:r>
            <a:r>
              <a:rPr lang="ru" sz="2000" b="1" i="0" u="none" dirty="0">
                <a:solidFill>
                  <a:srgbClr val="0000FF"/>
                </a:solidFill>
                <a:latin typeface="Calibri"/>
                <a:ea typeface="Calibri"/>
                <a:cs typeface="Calibri"/>
                <a:sym typeface="Calibri"/>
              </a:rPr>
              <a:t>DNA</a:t>
            </a:r>
            <a:r>
              <a:rPr lang="ru" sz="2000" b="1" i="0" u="none" dirty="0">
                <a:solidFill>
                  <a:srgbClr val="FF3300"/>
                </a:solidFill>
                <a:latin typeface="Calibri"/>
                <a:ea typeface="Calibri"/>
                <a:cs typeface="Calibri"/>
                <a:sym typeface="Calibri"/>
              </a:rPr>
              <a:t>)</a:t>
            </a:r>
            <a:r>
              <a:rPr lang="ru" sz="2000" b="1" i="0" u="none" dirty="0">
                <a:solidFill>
                  <a:srgbClr val="000000"/>
                </a:solidFill>
                <a:latin typeface="Calibri"/>
                <a:ea typeface="Calibri"/>
                <a:cs typeface="Calibri"/>
                <a:sym typeface="Calibri"/>
              </a:rPr>
              <a:t>.</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DNA also directs mRNA synthesis, thus, controls protein synthesis.</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Organisms inherit DNA from their parents.</a:t>
            </a:r>
            <a:endParaRPr dirty="0"/>
          </a:p>
          <a:p>
            <a:pPr marL="808037" lvl="1" indent="-171449" algn="l" rtl="0">
              <a:lnSpc>
                <a:spcPct val="120000"/>
              </a:lnSpc>
              <a:spcBef>
                <a:spcPts val="300"/>
              </a:spcBef>
              <a:spcAft>
                <a:spcPts val="0"/>
              </a:spcAft>
              <a:buClr>
                <a:srgbClr val="339933"/>
              </a:buClr>
              <a:buSzPts val="1800"/>
              <a:buFont typeface="Arial"/>
              <a:buChar char="•"/>
            </a:pPr>
            <a:r>
              <a:rPr lang="ru" sz="1800" b="1" i="0" u="none" dirty="0">
                <a:solidFill>
                  <a:srgbClr val="0000FF"/>
                </a:solidFill>
                <a:latin typeface="Calibri"/>
                <a:ea typeface="Calibri"/>
                <a:cs typeface="Calibri"/>
                <a:sym typeface="Calibri"/>
              </a:rPr>
              <a:t>Each DNA molecule is very long and usually consists of hundreds to thousands of genes.</a:t>
            </a:r>
            <a:endParaRPr dirty="0"/>
          </a:p>
          <a:p>
            <a:pPr marL="808037" lvl="1" indent="-171449" algn="l" rtl="0">
              <a:lnSpc>
                <a:spcPct val="120000"/>
              </a:lnSpc>
              <a:spcBef>
                <a:spcPts val="300"/>
              </a:spcBef>
              <a:spcAft>
                <a:spcPts val="0"/>
              </a:spcAft>
              <a:buClr>
                <a:srgbClr val="339933"/>
              </a:buClr>
              <a:buSzPts val="1800"/>
              <a:buFont typeface="Arial"/>
              <a:buChar char="•"/>
            </a:pPr>
            <a:r>
              <a:rPr lang="ru" sz="1800" b="1" i="0" u="none" dirty="0">
                <a:solidFill>
                  <a:srgbClr val="0000FF"/>
                </a:solidFill>
                <a:latin typeface="Calibri"/>
                <a:ea typeface="Calibri"/>
                <a:cs typeface="Calibri"/>
                <a:sym typeface="Calibri"/>
              </a:rPr>
              <a:t>When a cell divides its DNA is copied and passed to the next generation of cells.</a:t>
            </a:r>
            <a:endParaRPr dirty="0"/>
          </a:p>
          <a:p>
            <a:pPr marL="171450" lvl="0" indent="-171450" algn="l" rtl="0">
              <a:lnSpc>
                <a:spcPct val="120000"/>
              </a:lnSpc>
              <a:spcBef>
                <a:spcPts val="700"/>
              </a:spcBef>
              <a:spcAft>
                <a:spcPts val="0"/>
              </a:spcAft>
              <a:buClr>
                <a:srgbClr val="339933"/>
              </a:buClr>
              <a:buSzPts val="2000"/>
              <a:buFont typeface="Arial"/>
              <a:buChar char="•"/>
            </a:pPr>
            <a:r>
              <a:rPr lang="ru" sz="2000" b="1" i="0" u="none" dirty="0">
                <a:solidFill>
                  <a:srgbClr val="000000"/>
                </a:solidFill>
                <a:latin typeface="Calibri"/>
                <a:ea typeface="Calibri"/>
                <a:cs typeface="Calibri"/>
                <a:sym typeface="Calibri"/>
              </a:rPr>
              <a:t>The mRNA interacts with ribosomes to direct the synthesis of amino acids in a polypeptide (protein)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Effect transition="in" filter="fade">
                                      <p:cBhvr>
                                        <p:cTn id="12" dur="500"/>
                                        <p:tgtEl>
                                          <p:spTgt spid="1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Effect transition="in" filter="fade">
                                      <p:cBhvr>
                                        <p:cTn id="17" dur="500"/>
                                        <p:tgtEl>
                                          <p:spTgt spid="1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3" end="3"/>
                                            </p:txEl>
                                          </p:spTgt>
                                        </p:tgtEl>
                                        <p:attrNameLst>
                                          <p:attrName>style.visibility</p:attrName>
                                        </p:attrNameLst>
                                      </p:cBhvr>
                                      <p:to>
                                        <p:strVal val="visible"/>
                                      </p:to>
                                    </p:set>
                                    <p:animEffect transition="in" filter="fade">
                                      <p:cBhvr>
                                        <p:cTn id="22" dur="500"/>
                                        <p:tgtEl>
                                          <p:spTgt spid="1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500"/>
                                        <p:tgtEl>
                                          <p:spTgt spid="1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5" end="5"/>
                                            </p:txEl>
                                          </p:spTgt>
                                        </p:tgtEl>
                                        <p:attrNameLst>
                                          <p:attrName>style.visibility</p:attrName>
                                        </p:attrNameLst>
                                      </p:cBhvr>
                                      <p:to>
                                        <p:strVal val="visible"/>
                                      </p:to>
                                    </p:set>
                                    <p:animEffect transition="in" filter="fade">
                                      <p:cBhvr>
                                        <p:cTn id="32" dur="500"/>
                                        <p:tgtEl>
                                          <p:spTgt spid="1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3">
                                            <p:txEl>
                                              <p:pRg st="6" end="6"/>
                                            </p:txEl>
                                          </p:spTgt>
                                        </p:tgtEl>
                                        <p:attrNameLst>
                                          <p:attrName>style.visibility</p:attrName>
                                        </p:attrNameLst>
                                      </p:cBhvr>
                                      <p:to>
                                        <p:strVal val="visible"/>
                                      </p:to>
                                    </p:set>
                                    <p:animEffect transition="in" filter="fade">
                                      <p:cBhvr>
                                        <p:cTn id="37" dur="500"/>
                                        <p:tgtEl>
                                          <p:spTgt spid="1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3">
                                            <p:txEl>
                                              <p:pRg st="7" end="7"/>
                                            </p:txEl>
                                          </p:spTgt>
                                        </p:tgtEl>
                                        <p:attrNameLst>
                                          <p:attrName>style.visibility</p:attrName>
                                        </p:attrNameLst>
                                      </p:cBhvr>
                                      <p:to>
                                        <p:strVal val="visible"/>
                                      </p:to>
                                    </p:set>
                                    <p:animEffect transition="in" filter="fade">
                                      <p:cBhvr>
                                        <p:cTn id="42" dur="500"/>
                                        <p:tgtEl>
                                          <p:spTgt spid="1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3">
                                            <p:txEl>
                                              <p:pRg st="8" end="8"/>
                                            </p:txEl>
                                          </p:spTgt>
                                        </p:tgtEl>
                                        <p:attrNameLst>
                                          <p:attrName>style.visibility</p:attrName>
                                        </p:attrNameLst>
                                      </p:cBhvr>
                                      <p:to>
                                        <p:strVal val="visible"/>
                                      </p:to>
                                    </p:set>
                                    <p:animEffect transition="in" filter="fade">
                                      <p:cBhvr>
                                        <p:cTn id="47" dur="500"/>
                                        <p:tgtEl>
                                          <p:spTgt spid="1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3">
                                            <p:txEl>
                                              <p:pRg st="9" end="9"/>
                                            </p:txEl>
                                          </p:spTgt>
                                        </p:tgtEl>
                                        <p:attrNameLst>
                                          <p:attrName>style.visibility</p:attrName>
                                        </p:attrNameLst>
                                      </p:cBhvr>
                                      <p:to>
                                        <p:strVal val="visible"/>
                                      </p:to>
                                    </p:set>
                                    <p:animEffect transition="in" filter="fade">
                                      <p:cBhvr>
                                        <p:cTn id="52" dur="500"/>
                                        <p:tgtEl>
                                          <p:spTgt spid="1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3">
                                            <p:txEl>
                                              <p:pRg st="10" end="10"/>
                                            </p:txEl>
                                          </p:spTgt>
                                        </p:tgtEl>
                                        <p:attrNameLst>
                                          <p:attrName>style.visibility</p:attrName>
                                        </p:attrNameLst>
                                      </p:cBhvr>
                                      <p:to>
                                        <p:strVal val="visible"/>
                                      </p:to>
                                    </p:set>
                                    <p:animEffect transition="in" filter="fade">
                                      <p:cBhvr>
                                        <p:cTn id="57" dur="500"/>
                                        <p:tgtEl>
                                          <p:spTgt spid="1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628650" y="273844"/>
            <a:ext cx="7886700" cy="994172"/>
          </a:xfrm>
          <a:prstGeom prst="rect">
            <a:avLst/>
          </a:prstGeom>
          <a:solidFill>
            <a:schemeClr val="hlink"/>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00"/>
              </a:buClr>
              <a:buSzPts val="4800"/>
              <a:buFont typeface="Comic Sans MS"/>
              <a:buNone/>
            </a:pPr>
            <a:r>
              <a:rPr lang="ru" sz="4800" b="0" i="0" u="none">
                <a:solidFill>
                  <a:srgbClr val="FFFF00"/>
                </a:solidFill>
                <a:latin typeface="Comic Sans MS"/>
                <a:ea typeface="Comic Sans MS"/>
                <a:cs typeface="Comic Sans MS"/>
                <a:sym typeface="Comic Sans MS"/>
              </a:rPr>
              <a:t>What are they made of ?</a:t>
            </a:r>
            <a:endParaRPr/>
          </a:p>
        </p:txBody>
      </p:sp>
      <p:sp>
        <p:nvSpPr>
          <p:cNvPr id="157" name="Google Shape;157;p29"/>
          <p:cNvSpPr txBox="1">
            <a:spLocks noGrp="1"/>
          </p:cNvSpPr>
          <p:nvPr>
            <p:ph type="body" idx="1"/>
          </p:nvPr>
        </p:nvSpPr>
        <p:spPr>
          <a:xfrm>
            <a:off x="838200" y="1428750"/>
            <a:ext cx="8007350" cy="34861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2100"/>
              <a:buFont typeface="Arial"/>
              <a:buChar char="•"/>
            </a:pPr>
            <a:r>
              <a:rPr lang="ru" sz="2100" b="1" i="0" u="none" strike="noStrike" cap="none">
                <a:solidFill>
                  <a:schemeClr val="dk1"/>
                </a:solidFill>
                <a:latin typeface="Comic Sans MS"/>
                <a:ea typeface="Comic Sans MS"/>
                <a:cs typeface="Comic Sans MS"/>
                <a:sym typeface="Comic Sans MS"/>
              </a:rPr>
              <a:t>Simple units called </a:t>
            </a:r>
            <a:r>
              <a:rPr lang="ru" sz="2100" b="1" i="0" u="none" strike="noStrike" cap="none">
                <a:solidFill>
                  <a:srgbClr val="FF0000"/>
                </a:solidFill>
                <a:latin typeface="Comic Sans MS"/>
                <a:ea typeface="Comic Sans MS"/>
                <a:cs typeface="Comic Sans MS"/>
                <a:sym typeface="Comic Sans MS"/>
              </a:rPr>
              <a:t>nucleotides</a:t>
            </a:r>
            <a:r>
              <a:rPr lang="ru" sz="2100" b="1" i="0" u="none" strike="noStrike" cap="none">
                <a:solidFill>
                  <a:schemeClr val="dk1"/>
                </a:solidFill>
                <a:latin typeface="Comic Sans MS"/>
                <a:ea typeface="Comic Sans MS"/>
                <a:cs typeface="Comic Sans MS"/>
                <a:sym typeface="Comic Sans MS"/>
              </a:rPr>
              <a:t>, connected in long chains</a:t>
            </a:r>
            <a:endParaRPr/>
          </a:p>
          <a:p>
            <a:pPr marL="171450" marR="0" lvl="0" indent="-171450" algn="l" rtl="0">
              <a:lnSpc>
                <a:spcPct val="80000"/>
              </a:lnSpc>
              <a:spcBef>
                <a:spcPts val="700"/>
              </a:spcBef>
              <a:spcAft>
                <a:spcPts val="0"/>
              </a:spcAft>
              <a:buClr>
                <a:srgbClr val="FF0000"/>
              </a:buClr>
              <a:buSzPts val="2100"/>
              <a:buFont typeface="Arial"/>
              <a:buChar char="•"/>
            </a:pPr>
            <a:r>
              <a:rPr lang="ru" sz="2100" b="1" i="0" u="none" strike="noStrike" cap="none">
                <a:solidFill>
                  <a:srgbClr val="FF0000"/>
                </a:solidFill>
                <a:latin typeface="Comic Sans MS"/>
                <a:ea typeface="Comic Sans MS"/>
                <a:cs typeface="Comic Sans MS"/>
                <a:sym typeface="Comic Sans MS"/>
              </a:rPr>
              <a:t>Nucleotides</a:t>
            </a:r>
            <a:r>
              <a:rPr lang="ru" sz="2100" b="1" i="0" u="none" strike="noStrike" cap="none">
                <a:solidFill>
                  <a:schemeClr val="dk1"/>
                </a:solidFill>
                <a:latin typeface="Comic Sans MS"/>
                <a:ea typeface="Comic Sans MS"/>
                <a:cs typeface="Comic Sans MS"/>
                <a:sym typeface="Comic Sans MS"/>
              </a:rPr>
              <a:t> </a:t>
            </a:r>
            <a:r>
              <a:rPr lang="ru" sz="2100" b="1" i="0" u="none" strike="noStrike" cap="none">
                <a:solidFill>
                  <a:srgbClr val="FF0000"/>
                </a:solidFill>
                <a:latin typeface="Comic Sans MS"/>
                <a:ea typeface="Comic Sans MS"/>
                <a:cs typeface="Comic Sans MS"/>
                <a:sym typeface="Comic Sans MS"/>
              </a:rPr>
              <a:t>have 3 parts:</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1- 5-Carbon sugar (pentose)</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2- Nitrogen containing base </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(made of C, H and N)</a:t>
            </a:r>
            <a:endParaRPr/>
          </a:p>
          <a:p>
            <a:pPr marL="171450" marR="0" lvl="0" indent="-171450" algn="l" rtl="0">
              <a:lnSpc>
                <a:spcPct val="80000"/>
              </a:lnSpc>
              <a:spcBef>
                <a:spcPts val="700"/>
              </a:spcBef>
              <a:spcAft>
                <a:spcPts val="0"/>
              </a:spcAft>
              <a:buClr>
                <a:schemeClr val="dk1"/>
              </a:buClr>
              <a:buSzPts val="2100"/>
              <a:buFont typeface="Arial"/>
              <a:buNone/>
            </a:pPr>
            <a:r>
              <a:rPr lang="ru" sz="2100" b="1" i="0" u="none" strike="noStrike" cap="none">
                <a:solidFill>
                  <a:schemeClr val="dk1"/>
                </a:solidFill>
                <a:latin typeface="Comic Sans MS"/>
                <a:ea typeface="Comic Sans MS"/>
                <a:cs typeface="Comic Sans MS"/>
                <a:sym typeface="Comic Sans MS"/>
              </a:rPr>
              <a:t>		3- A phosphate group ( P )</a:t>
            </a:r>
            <a:endParaRPr/>
          </a:p>
          <a:p>
            <a:pPr marL="171450" marR="0" lvl="0" indent="-171450" algn="l" rtl="0">
              <a:lnSpc>
                <a:spcPct val="80000"/>
              </a:lnSpc>
              <a:spcBef>
                <a:spcPts val="700"/>
              </a:spcBef>
              <a:spcAft>
                <a:spcPts val="0"/>
              </a:spcAft>
              <a:buClr>
                <a:schemeClr val="dk1"/>
              </a:buClr>
              <a:buSzPts val="2100"/>
              <a:buFont typeface="Arial"/>
              <a:buChar char="•"/>
            </a:pPr>
            <a:r>
              <a:rPr lang="ru" sz="2100" b="1" i="0" u="none" strike="noStrike" cap="none">
                <a:solidFill>
                  <a:schemeClr val="dk1"/>
                </a:solidFill>
                <a:latin typeface="Comic Sans MS"/>
                <a:ea typeface="Comic Sans MS"/>
                <a:cs typeface="Comic Sans MS"/>
                <a:sym typeface="Comic Sans MS"/>
              </a:rPr>
              <a:t>The P groups make the links that unite the sugars (hence a “</a:t>
            </a:r>
            <a:r>
              <a:rPr lang="ru" sz="2100" b="1" i="0" u="none" strike="noStrike" cap="none">
                <a:solidFill>
                  <a:srgbClr val="FF0000"/>
                </a:solidFill>
                <a:latin typeface="Comic Sans MS"/>
                <a:ea typeface="Comic Sans MS"/>
                <a:cs typeface="Comic Sans MS"/>
                <a:sym typeface="Comic Sans MS"/>
              </a:rPr>
              <a:t>sugar-phosphate backbone”</a:t>
            </a:r>
            <a:endParaRPr sz="2400" b="1" i="0" u="none" strike="noStrike" cap="none">
              <a:solidFill>
                <a:srgbClr val="FF0000"/>
              </a:solidFill>
              <a:latin typeface="Calibri"/>
              <a:ea typeface="Calibri"/>
              <a:cs typeface="Calibri"/>
              <a:sym typeface="Calibri"/>
            </a:endParaRPr>
          </a:p>
          <a:p>
            <a:pPr marL="171450" marR="0" lvl="0" indent="-19050" algn="l" rtl="0">
              <a:lnSpc>
                <a:spcPct val="90000"/>
              </a:lnSpc>
              <a:spcBef>
                <a:spcPts val="750"/>
              </a:spcBef>
              <a:spcAft>
                <a:spcPts val="0"/>
              </a:spcAft>
              <a:buClr>
                <a:schemeClr val="dk1"/>
              </a:buClr>
              <a:buSzPts val="2400"/>
              <a:buFont typeface="Arial"/>
              <a:buNone/>
            </a:pPr>
            <a:endParaRPr sz="2400" b="1" i="0" u="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p:nvPr/>
        </p:nvSpPr>
        <p:spPr>
          <a:xfrm>
            <a:off x="1241425" y="843850"/>
            <a:ext cx="3668400" cy="32181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9"/>
          <p:cNvSpPr txBox="1">
            <a:spLocks noGrp="1"/>
          </p:cNvSpPr>
          <p:nvPr>
            <p:ph type="title"/>
          </p:nvPr>
        </p:nvSpPr>
        <p:spPr>
          <a:xfrm>
            <a:off x="2524" y="7700"/>
            <a:ext cx="3760200" cy="107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40"/>
              <a:buFont typeface="Calibri"/>
              <a:buNone/>
            </a:pPr>
            <a:r>
              <a:rPr lang="en-US" sz="3240">
                <a:latin typeface="Arial"/>
                <a:ea typeface="Arial"/>
                <a:cs typeface="Arial"/>
                <a:sym typeface="Arial"/>
              </a:rPr>
              <a:t>Heterocyclic bases</a:t>
            </a:r>
            <a:endParaRPr sz="3240">
              <a:latin typeface="Arial"/>
              <a:ea typeface="Arial"/>
              <a:cs typeface="Arial"/>
              <a:sym typeface="Arial"/>
            </a:endParaRPr>
          </a:p>
        </p:txBody>
      </p:sp>
      <p:pic>
        <p:nvPicPr>
          <p:cNvPr id="178" name="Google Shape;178;p29"/>
          <p:cNvPicPr preferRelativeResize="0"/>
          <p:nvPr/>
        </p:nvPicPr>
        <p:blipFill rotWithShape="1">
          <a:blip r:embed="rId3">
            <a:alphaModFix/>
          </a:blip>
          <a:srcRect r="80259" b="57020"/>
          <a:stretch/>
        </p:blipFill>
        <p:spPr>
          <a:xfrm>
            <a:off x="52794" y="1080981"/>
            <a:ext cx="1111572" cy="1264270"/>
          </a:xfrm>
          <a:prstGeom prst="rect">
            <a:avLst/>
          </a:prstGeom>
          <a:noFill/>
          <a:ln>
            <a:noFill/>
          </a:ln>
        </p:spPr>
      </p:pic>
      <p:pic>
        <p:nvPicPr>
          <p:cNvPr id="179" name="Google Shape;179;p29"/>
          <p:cNvPicPr preferRelativeResize="0"/>
          <p:nvPr/>
        </p:nvPicPr>
        <p:blipFill rotWithShape="1">
          <a:blip r:embed="rId4">
            <a:alphaModFix/>
          </a:blip>
          <a:srcRect t="56246" r="80315"/>
          <a:stretch/>
        </p:blipFill>
        <p:spPr>
          <a:xfrm>
            <a:off x="61687" y="2775006"/>
            <a:ext cx="1108447" cy="1287041"/>
          </a:xfrm>
          <a:prstGeom prst="rect">
            <a:avLst/>
          </a:prstGeom>
          <a:noFill/>
          <a:ln>
            <a:noFill/>
          </a:ln>
        </p:spPr>
      </p:pic>
      <p:pic>
        <p:nvPicPr>
          <p:cNvPr id="180" name="Google Shape;180;p29"/>
          <p:cNvPicPr preferRelativeResize="0"/>
          <p:nvPr/>
        </p:nvPicPr>
        <p:blipFill rotWithShape="1">
          <a:blip r:embed="rId5">
            <a:alphaModFix/>
          </a:blip>
          <a:srcRect l="36039"/>
          <a:stretch/>
        </p:blipFill>
        <p:spPr>
          <a:xfrm>
            <a:off x="1214627" y="1063827"/>
            <a:ext cx="3601567" cy="2941638"/>
          </a:xfrm>
          <a:prstGeom prst="rect">
            <a:avLst/>
          </a:prstGeom>
          <a:noFill/>
          <a:ln>
            <a:noFill/>
          </a:ln>
        </p:spPr>
      </p:pic>
      <p:pic>
        <p:nvPicPr>
          <p:cNvPr id="181" name="Google Shape;181;p29" descr="ÐÐ°ÑÑÐ¸Ð½ÐºÐ¸ Ð¿Ð¾ Ð·Ð°Ð¿ÑÐ¾ÑÑ keto enol nucleic acids"/>
          <p:cNvPicPr preferRelativeResize="0"/>
          <p:nvPr/>
        </p:nvPicPr>
        <p:blipFill rotWithShape="1">
          <a:blip r:embed="rId6">
            <a:alphaModFix/>
          </a:blip>
          <a:srcRect b="7046"/>
          <a:stretch/>
        </p:blipFill>
        <p:spPr>
          <a:xfrm>
            <a:off x="5004048" y="123478"/>
            <a:ext cx="3668425" cy="4752528"/>
          </a:xfrm>
          <a:prstGeom prst="rect">
            <a:avLst/>
          </a:prstGeom>
          <a:noFill/>
          <a:ln>
            <a:noFill/>
          </a:ln>
        </p:spPr>
      </p:pic>
    </p:spTree>
    <p:extLst>
      <p:ext uri="{BB962C8B-B14F-4D97-AF65-F5344CB8AC3E}">
        <p14:creationId xmlns:p14="http://schemas.microsoft.com/office/powerpoint/2010/main" xmlns="" val="399628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1115</Words>
  <Application>Microsoft Office PowerPoint</Application>
  <PresentationFormat>Экран (16:9)</PresentationFormat>
  <Paragraphs>197</Paragraphs>
  <Slides>22</Slides>
  <Notes>17</Notes>
  <HiddenSlides>0</HiddenSlides>
  <MMClips>0</MMClips>
  <ScaleCrop>false</ScaleCrop>
  <HeadingPairs>
    <vt:vector size="4" baseType="variant">
      <vt:variant>
        <vt:lpstr>Тема</vt:lpstr>
      </vt:variant>
      <vt:variant>
        <vt:i4>3</vt:i4>
      </vt:variant>
      <vt:variant>
        <vt:lpstr>Заголовки слайдов</vt:lpstr>
      </vt:variant>
      <vt:variant>
        <vt:i4>22</vt:i4>
      </vt:variant>
    </vt:vector>
  </HeadingPairs>
  <TitlesOfParts>
    <vt:vector size="25" baseType="lpstr">
      <vt:lpstr>Тема Office</vt:lpstr>
      <vt:lpstr>2_Simple Light</vt:lpstr>
      <vt:lpstr>1_Тема Office</vt:lpstr>
      <vt:lpstr>Nucleotides and nucleic acids</vt:lpstr>
      <vt:lpstr>LEARNING OUTCOMES As a result of the lesson you will be able to:</vt:lpstr>
      <vt:lpstr>Слайд 3</vt:lpstr>
      <vt:lpstr>Case study</vt:lpstr>
      <vt:lpstr>What are nucleic acids?</vt:lpstr>
      <vt:lpstr>Nucleic Acids</vt:lpstr>
      <vt:lpstr>Слайд 7</vt:lpstr>
      <vt:lpstr>What are they made of ?</vt:lpstr>
      <vt:lpstr>Heterocyclic bases</vt:lpstr>
      <vt:lpstr>Nucleosides</vt:lpstr>
      <vt:lpstr>Nucleotides</vt:lpstr>
      <vt:lpstr>DNA                                     RNA</vt:lpstr>
      <vt:lpstr>Слайд 13</vt:lpstr>
      <vt:lpstr>How DNA Works</vt:lpstr>
      <vt:lpstr>Слайд 15</vt:lpstr>
      <vt:lpstr>Слайд 16</vt:lpstr>
      <vt:lpstr>The nucleic acid strand is  a polymer of nucleotides</vt:lpstr>
      <vt:lpstr>Main types of RNAs</vt:lpstr>
      <vt:lpstr>Слайд 19</vt:lpstr>
      <vt:lpstr>Messenger RNA</vt:lpstr>
      <vt:lpstr>Transfer RNA</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Nucleic Acids</dc:title>
  <dc:creator>User</dc:creator>
  <cp:lastModifiedBy>Admin</cp:lastModifiedBy>
  <cp:revision>52</cp:revision>
  <dcterms:modified xsi:type="dcterms:W3CDTF">2020-03-02T14:35:07Z</dcterms:modified>
</cp:coreProperties>
</file>